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10" r:id="rId3"/>
    <p:sldId id="258" r:id="rId4"/>
    <p:sldId id="259" r:id="rId5"/>
    <p:sldId id="260" r:id="rId6"/>
    <p:sldId id="261" r:id="rId7"/>
    <p:sldId id="262" r:id="rId8"/>
    <p:sldId id="263" r:id="rId9"/>
    <p:sldId id="307" r:id="rId10"/>
    <p:sldId id="266" r:id="rId11"/>
    <p:sldId id="267" r:id="rId12"/>
    <p:sldId id="268" r:id="rId13"/>
    <p:sldId id="270"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99" r:id="rId30"/>
    <p:sldId id="287" r:id="rId31"/>
    <p:sldId id="288" r:id="rId32"/>
    <p:sldId id="290" r:id="rId33"/>
    <p:sldId id="308" r:id="rId34"/>
    <p:sldId id="291" r:id="rId35"/>
    <p:sldId id="292" r:id="rId36"/>
    <p:sldId id="293" r:id="rId37"/>
    <p:sldId id="294" r:id="rId38"/>
    <p:sldId id="295" r:id="rId39"/>
    <p:sldId id="296" r:id="rId40"/>
    <p:sldId id="297" r:id="rId41"/>
    <p:sldId id="300" r:id="rId42"/>
    <p:sldId id="298"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00CC"/>
    <a:srgbClr val="6699FF"/>
    <a:srgbClr val="9999FF"/>
    <a:srgbClr val="CCECFF"/>
    <a:srgbClr val="99FF99"/>
    <a:srgbClr val="003300"/>
    <a:srgbClr val="EFF9FF"/>
    <a:srgbClr val="800000"/>
    <a:srgbClr val="2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13" autoAdjust="0"/>
  </p:normalViewPr>
  <p:slideViewPr>
    <p:cSldViewPr>
      <p:cViewPr varScale="1">
        <p:scale>
          <a:sx n="68" d="100"/>
          <a:sy n="68" d="100"/>
        </p:scale>
        <p:origin x="144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png"/><Relationship Id="rId4" Type="http://schemas.openxmlformats.org/officeDocument/2006/relationships/image" Target="../media/image55.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BD21BF5-75D1-4B60-8601-637CE0282DEE}" type="datetimeFigureOut">
              <a:rPr lang="en-US" smtClean="0"/>
              <a:pPr/>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57A9E-C80D-4D9C-AC24-32F341E4F25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D21BF5-75D1-4B60-8601-637CE0282DEE}" type="datetimeFigureOut">
              <a:rPr lang="en-US" smtClean="0"/>
              <a:pPr/>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57A9E-C80D-4D9C-AC24-32F341E4F25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D21BF5-75D1-4B60-8601-637CE0282DEE}" type="datetimeFigureOut">
              <a:rPr lang="en-US" smtClean="0"/>
              <a:pPr/>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57A9E-C80D-4D9C-AC24-32F341E4F25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8403043-66CB-4F82-B7F4-05C052754364}"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AC2C40F-9202-4D94-B28D-9C2419B2B1A8}"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D21BF5-75D1-4B60-8601-637CE0282DEE}" type="datetimeFigureOut">
              <a:rPr lang="en-US" smtClean="0"/>
              <a:pPr/>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57A9E-C80D-4D9C-AC24-32F341E4F25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D21BF5-75D1-4B60-8601-637CE0282DEE}" type="datetimeFigureOut">
              <a:rPr lang="en-US" smtClean="0"/>
              <a:pPr/>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57A9E-C80D-4D9C-AC24-32F341E4F25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D21BF5-75D1-4B60-8601-637CE0282DEE}" type="datetimeFigureOut">
              <a:rPr lang="en-US" smtClean="0"/>
              <a:pPr/>
              <a:t>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D57A9E-C80D-4D9C-AC24-32F341E4F25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BD21BF5-75D1-4B60-8601-637CE0282DEE}" type="datetimeFigureOut">
              <a:rPr lang="en-US" smtClean="0"/>
              <a:pPr/>
              <a:t>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D57A9E-C80D-4D9C-AC24-32F341E4F25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D21BF5-75D1-4B60-8601-637CE0282DEE}" type="datetimeFigureOut">
              <a:rPr lang="en-US" smtClean="0"/>
              <a:pPr/>
              <a:t>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D57A9E-C80D-4D9C-AC24-32F341E4F25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D21BF5-75D1-4B60-8601-637CE0282DEE}" type="datetimeFigureOut">
              <a:rPr lang="en-US" smtClean="0"/>
              <a:pPr/>
              <a:t>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D57A9E-C80D-4D9C-AC24-32F341E4F25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D21BF5-75D1-4B60-8601-637CE0282DEE}" type="datetimeFigureOut">
              <a:rPr lang="en-US" smtClean="0"/>
              <a:pPr/>
              <a:t>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D57A9E-C80D-4D9C-AC24-32F341E4F25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D21BF5-75D1-4B60-8601-637CE0282DEE}" type="datetimeFigureOut">
              <a:rPr lang="en-US" smtClean="0"/>
              <a:pPr/>
              <a:t>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D57A9E-C80D-4D9C-AC24-32F341E4F25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D21BF5-75D1-4B60-8601-637CE0282DEE}" type="datetimeFigureOut">
              <a:rPr lang="en-US" smtClean="0"/>
              <a:pPr/>
              <a:t>1/5/2018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D57A9E-C80D-4D9C-AC24-32F341E4F25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27.emf"/><Relationship Id="rId5" Type="http://schemas.openxmlformats.org/officeDocument/2006/relationships/oleObject" Target="../embeddings/oleObject2.bin"/><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29.emf"/><Relationship Id="rId5" Type="http://schemas.openxmlformats.org/officeDocument/2006/relationships/oleObject" Target="../embeddings/oleObject4.bin"/><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5.emf"/></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53.emf"/><Relationship Id="rId5" Type="http://schemas.openxmlformats.org/officeDocument/2006/relationships/oleObject" Target="../embeddings/oleObject7.bin"/><Relationship Id="rId10" Type="http://schemas.openxmlformats.org/officeDocument/2006/relationships/image" Target="../media/image55.emf"/><Relationship Id="rId4" Type="http://schemas.openxmlformats.org/officeDocument/2006/relationships/image" Target="../media/image52.png"/><Relationship Id="rId9" Type="http://schemas.openxmlformats.org/officeDocument/2006/relationships/oleObject" Target="../embeddings/oleObject9.bin"/></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ext Box 4"/>
          <p:cNvSpPr txBox="1">
            <a:spLocks noChangeArrowheads="1"/>
          </p:cNvSpPr>
          <p:nvPr/>
        </p:nvSpPr>
        <p:spPr bwMode="auto">
          <a:xfrm>
            <a:off x="304800" y="1712655"/>
            <a:ext cx="8534400" cy="2554545"/>
          </a:xfrm>
          <a:prstGeom prst="rect">
            <a:avLst/>
          </a:prstGeom>
          <a:noFill/>
          <a:ln w="9525">
            <a:noFill/>
            <a:miter lim="800000"/>
            <a:headEnd/>
            <a:tailEnd/>
          </a:ln>
          <a:effec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spcBef>
                <a:spcPct val="50000"/>
              </a:spcBef>
              <a:defRPr/>
            </a:pPr>
            <a:r>
              <a:rPr lang="en-US" sz="4000" b="1" dirty="0" smtClean="0">
                <a:effectLst>
                  <a:outerShdw blurRad="38100" dist="38100" dir="2700000" algn="tl">
                    <a:srgbClr val="C0C0C0"/>
                  </a:outerShdw>
                </a:effectLst>
                <a:latin typeface="Arial Black" pitchFamily="34" charset="0"/>
              </a:rPr>
              <a:t>SECTION. I (CHAP. 15)</a:t>
            </a:r>
          </a:p>
          <a:p>
            <a:pPr algn="ctr">
              <a:spcBef>
                <a:spcPct val="50000"/>
              </a:spcBef>
              <a:defRPr/>
            </a:pPr>
            <a:r>
              <a:rPr lang="en-US" sz="4000" b="1" dirty="0" smtClean="0">
                <a:effectLst>
                  <a:outerShdw blurRad="38100" dist="38100" dir="2700000" algn="tl">
                    <a:srgbClr val="C0C0C0"/>
                  </a:outerShdw>
                </a:effectLst>
                <a:latin typeface="Arial Black" pitchFamily="34" charset="0"/>
              </a:rPr>
              <a:t> INFRARED SPECTROSCOPY</a:t>
            </a:r>
          </a:p>
          <a:p>
            <a:pPr algn="ctr">
              <a:spcBef>
                <a:spcPct val="50000"/>
              </a:spcBef>
              <a:defRPr/>
            </a:pPr>
            <a:r>
              <a:rPr lang="en-US" sz="4000" b="1" dirty="0" smtClean="0">
                <a:effectLst>
                  <a:outerShdw blurRad="38100" dist="38100" dir="2700000" algn="tl">
                    <a:srgbClr val="C0C0C0"/>
                  </a:outerShdw>
                </a:effectLst>
                <a:latin typeface="Arial Black" pitchFamily="34" charset="0"/>
              </a:rPr>
              <a:t>AND MASS SPECTROMETRY</a:t>
            </a:r>
          </a:p>
        </p:txBody>
      </p:sp>
      <p:sp>
        <p:nvSpPr>
          <p:cNvPr id="8194" name="Rectangle 2"/>
          <p:cNvSpPr>
            <a:spLocks noChangeArrowheads="1"/>
          </p:cNvSpPr>
          <p:nvPr/>
        </p:nvSpPr>
        <p:spPr bwMode="auto">
          <a:xfrm>
            <a:off x="2743200" y="4182577"/>
            <a:ext cx="4191000" cy="258532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003300"/>
                </a:solidFill>
                <a:effectLst/>
                <a:ea typeface="Times New Roman" pitchFamily="18" charset="0"/>
              </a:rPr>
              <a:t>Sir </a:t>
            </a:r>
            <a:r>
              <a:rPr kumimoji="0" lang="en-US" b="1" u="none" strike="noStrike" cap="none" normalizeH="0" baseline="0" dirty="0" smtClean="0">
                <a:ln>
                  <a:noFill/>
                </a:ln>
                <a:solidFill>
                  <a:srgbClr val="003300"/>
                </a:solidFill>
                <a:effectLst/>
                <a:ea typeface="Times New Roman" pitchFamily="18" charset="0"/>
              </a:rPr>
              <a:t>Friedrich Wilhelm Herschel </a:t>
            </a:r>
            <a:r>
              <a:rPr kumimoji="0" lang="en-US" b="0" i="0" u="none" strike="noStrike" cap="none" normalizeH="0" baseline="0" dirty="0" smtClean="0">
                <a:ln>
                  <a:noFill/>
                </a:ln>
                <a:solidFill>
                  <a:srgbClr val="003300"/>
                </a:solidFill>
                <a:effectLst/>
                <a:ea typeface="Times New Roman" pitchFamily="18" charset="0"/>
              </a:rPr>
              <a:t>(15 November 1738 – 25 August 1822) </a:t>
            </a:r>
            <a:r>
              <a:rPr kumimoji="0" lang="en-US" b="0" i="0" u="none" strike="noStrike" cap="none" normalizeH="0" baseline="0" dirty="0" smtClean="0">
                <a:ln>
                  <a:noFill/>
                </a:ln>
                <a:solidFill>
                  <a:srgbClr val="0000CC"/>
                </a:solidFill>
                <a:effectLst/>
                <a:ea typeface="Times New Roman" pitchFamily="18" charset="0"/>
              </a:rPr>
              <a:t>was a German-born British astronomer born in Hanover, Germany. He became famous for his discovery of the planet Uranus along with two of its major moons (</a:t>
            </a:r>
            <a:r>
              <a:rPr kumimoji="0" lang="en-US" b="0" i="0" u="none" strike="noStrike" cap="none" normalizeH="0" baseline="0" dirty="0" err="1" smtClean="0">
                <a:ln>
                  <a:noFill/>
                </a:ln>
                <a:solidFill>
                  <a:srgbClr val="0000CC"/>
                </a:solidFill>
                <a:effectLst/>
                <a:ea typeface="Times New Roman" pitchFamily="18" charset="0"/>
              </a:rPr>
              <a:t>Titania</a:t>
            </a:r>
            <a:r>
              <a:rPr kumimoji="0" lang="en-US" b="0" i="0" u="none" strike="noStrike" cap="none" normalizeH="0" baseline="0" dirty="0" smtClean="0">
                <a:ln>
                  <a:noFill/>
                </a:ln>
                <a:solidFill>
                  <a:srgbClr val="0000CC"/>
                </a:solidFill>
                <a:effectLst/>
                <a:ea typeface="Times New Roman" pitchFamily="18" charset="0"/>
              </a:rPr>
              <a:t> and Oberon) and also discovered two moons of Saturn. </a:t>
            </a:r>
            <a:r>
              <a:rPr kumimoji="0" lang="en-US" b="1" i="0" u="none" strike="noStrike" cap="none" normalizeH="0" baseline="0" dirty="0" smtClean="0">
                <a:ln>
                  <a:noFill/>
                </a:ln>
                <a:solidFill>
                  <a:srgbClr val="003300"/>
                </a:solidFill>
                <a:effectLst/>
                <a:ea typeface="Times New Roman" pitchFamily="18" charset="0"/>
              </a:rPr>
              <a:t>He discovered the existence of Infrared radiation.</a:t>
            </a:r>
            <a:endParaRPr kumimoji="0" lang="en-US" b="1" i="0" u="none" strike="noStrike" cap="none" normalizeH="0" baseline="0" dirty="0" smtClean="0">
              <a:ln>
                <a:noFill/>
              </a:ln>
              <a:solidFill>
                <a:srgbClr val="003300"/>
              </a:solidFill>
              <a:effectLst/>
            </a:endParaRPr>
          </a:p>
        </p:txBody>
      </p:sp>
      <p:pic>
        <p:nvPicPr>
          <p:cNvPr id="8195" name="Picture 3" descr="C:\Documents and Settings\user\My Documents\My Pictures\170px-William_Herschel01.jpg"/>
          <p:cNvPicPr>
            <a:picLocks noChangeAspect="1" noChangeArrowheads="1"/>
          </p:cNvPicPr>
          <p:nvPr/>
        </p:nvPicPr>
        <p:blipFill>
          <a:blip r:embed="rId2" cstate="print"/>
          <a:srcRect/>
          <a:stretch>
            <a:fillRect/>
          </a:stretch>
        </p:blipFill>
        <p:spPr bwMode="auto">
          <a:xfrm>
            <a:off x="7086600" y="4343400"/>
            <a:ext cx="1905000" cy="2362200"/>
          </a:xfrm>
          <a:prstGeom prst="rect">
            <a:avLst/>
          </a:prstGeom>
          <a:noFill/>
        </p:spPr>
      </p:pic>
      <p:pic>
        <p:nvPicPr>
          <p:cNvPr id="8196" name="Picture 4" descr="C:\Documents and Settings\user\My Documents\My Pictures\220px-P1020168.jpg"/>
          <p:cNvPicPr>
            <a:picLocks noChangeAspect="1" noChangeArrowheads="1"/>
          </p:cNvPicPr>
          <p:nvPr/>
        </p:nvPicPr>
        <p:blipFill>
          <a:blip r:embed="rId3" cstate="print"/>
          <a:srcRect/>
          <a:stretch>
            <a:fillRect/>
          </a:stretch>
        </p:blipFill>
        <p:spPr bwMode="auto">
          <a:xfrm>
            <a:off x="152400" y="4419600"/>
            <a:ext cx="2514600" cy="2286000"/>
          </a:xfrm>
          <a:prstGeom prst="rect">
            <a:avLst/>
          </a:prstGeom>
          <a:noFill/>
        </p:spPr>
      </p:pic>
      <p:pic>
        <p:nvPicPr>
          <p:cNvPr id="8198" name="Picture 6" descr="C:\Documents and Settings\user\My Documents\My Pictures\imagesCAA7O7KY.jpg"/>
          <p:cNvPicPr>
            <a:picLocks noChangeAspect="1" noChangeArrowheads="1"/>
          </p:cNvPicPr>
          <p:nvPr/>
        </p:nvPicPr>
        <p:blipFill>
          <a:blip r:embed="rId4" cstate="print"/>
          <a:srcRect/>
          <a:stretch>
            <a:fillRect/>
          </a:stretch>
        </p:blipFill>
        <p:spPr bwMode="auto">
          <a:xfrm>
            <a:off x="6911260" y="76199"/>
            <a:ext cx="2080340" cy="1636455"/>
          </a:xfrm>
          <a:prstGeom prst="rect">
            <a:avLst/>
          </a:prstGeom>
          <a:noFill/>
        </p:spPr>
      </p:pic>
      <p:pic>
        <p:nvPicPr>
          <p:cNvPr id="8199" name="Picture 7" descr="C:\Documents and Settings\user\My Documents\My Pictures\imagesCAGWC817.jpg"/>
          <p:cNvPicPr>
            <a:picLocks noChangeAspect="1" noChangeArrowheads="1"/>
          </p:cNvPicPr>
          <p:nvPr/>
        </p:nvPicPr>
        <p:blipFill>
          <a:blip r:embed="rId5" cstate="print"/>
          <a:srcRect/>
          <a:stretch>
            <a:fillRect/>
          </a:stretch>
        </p:blipFill>
        <p:spPr bwMode="auto">
          <a:xfrm>
            <a:off x="152400" y="76199"/>
            <a:ext cx="2362200" cy="1662289"/>
          </a:xfrm>
          <a:prstGeom prst="rect">
            <a:avLst/>
          </a:prstGeom>
          <a:noFill/>
        </p:spPr>
      </p:pic>
      <p:sp>
        <p:nvSpPr>
          <p:cNvPr id="8" name="TextBox 7"/>
          <p:cNvSpPr txBox="1"/>
          <p:nvPr/>
        </p:nvSpPr>
        <p:spPr>
          <a:xfrm>
            <a:off x="2743200" y="219670"/>
            <a:ext cx="3962400" cy="923330"/>
          </a:xfrm>
          <a:prstGeom prst="rect">
            <a:avLst/>
          </a:prstGeom>
          <a:noFill/>
        </p:spPr>
        <p:txBody>
          <a:bodyPr wrap="square" rtlCol="0">
            <a:spAutoFit/>
          </a:bodyPr>
          <a:lstStyle/>
          <a:p>
            <a:pPr algn="just"/>
            <a:r>
              <a:rPr lang="en-US" b="1" dirty="0" smtClean="0">
                <a:solidFill>
                  <a:srgbClr val="5C0000"/>
                </a:solidFill>
              </a:rPr>
              <a:t>Why are CH</a:t>
            </a:r>
            <a:r>
              <a:rPr lang="en-US" b="1" baseline="-25000" dirty="0" smtClean="0">
                <a:solidFill>
                  <a:srgbClr val="5C0000"/>
                </a:solidFill>
              </a:rPr>
              <a:t>4</a:t>
            </a:r>
            <a:r>
              <a:rPr lang="en-US" b="1" dirty="0" smtClean="0">
                <a:solidFill>
                  <a:srgbClr val="5C0000"/>
                </a:solidFill>
              </a:rPr>
              <a:t> and NO</a:t>
            </a:r>
            <a:r>
              <a:rPr lang="en-US" b="1" baseline="-25000" dirty="0" smtClean="0">
                <a:solidFill>
                  <a:srgbClr val="5C0000"/>
                </a:solidFill>
              </a:rPr>
              <a:t>2</a:t>
            </a:r>
            <a:r>
              <a:rPr lang="en-US" b="1" dirty="0" smtClean="0">
                <a:solidFill>
                  <a:srgbClr val="5C0000"/>
                </a:solidFill>
              </a:rPr>
              <a:t> participate to global warming when H</a:t>
            </a:r>
            <a:r>
              <a:rPr lang="en-US" b="1" baseline="-25000" dirty="0" smtClean="0">
                <a:solidFill>
                  <a:srgbClr val="5C0000"/>
                </a:solidFill>
              </a:rPr>
              <a:t>2</a:t>
            </a:r>
            <a:r>
              <a:rPr lang="en-US" b="1" dirty="0" smtClean="0">
                <a:solidFill>
                  <a:srgbClr val="5C0000"/>
                </a:solidFill>
              </a:rPr>
              <a:t>, N</a:t>
            </a:r>
            <a:r>
              <a:rPr lang="en-US" b="1" baseline="-25000" dirty="0" smtClean="0">
                <a:solidFill>
                  <a:srgbClr val="5C0000"/>
                </a:solidFill>
              </a:rPr>
              <a:t>2</a:t>
            </a:r>
            <a:r>
              <a:rPr lang="en-US" b="1" dirty="0" smtClean="0">
                <a:solidFill>
                  <a:srgbClr val="5C0000"/>
                </a:solidFill>
              </a:rPr>
              <a:t> and O</a:t>
            </a:r>
            <a:r>
              <a:rPr lang="en-US" b="1" baseline="-25000" dirty="0" smtClean="0">
                <a:solidFill>
                  <a:srgbClr val="5C0000"/>
                </a:solidFill>
              </a:rPr>
              <a:t>2</a:t>
            </a:r>
            <a:r>
              <a:rPr lang="en-US" b="1" dirty="0" smtClean="0">
                <a:solidFill>
                  <a:srgbClr val="5C0000"/>
                </a:solidFill>
              </a:rPr>
              <a:t> do not?</a:t>
            </a:r>
            <a:endParaRPr lang="en-US" b="1" dirty="0">
              <a:solidFill>
                <a:srgbClr val="5C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ext Box 4"/>
          <p:cNvSpPr txBox="1">
            <a:spLocks noChangeArrowheads="1"/>
          </p:cNvSpPr>
          <p:nvPr/>
        </p:nvSpPr>
        <p:spPr bwMode="auto">
          <a:xfrm>
            <a:off x="304800" y="152400"/>
            <a:ext cx="8610600" cy="3077766"/>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INFRARED (IR) SPECTROSCOPY</a:t>
            </a:r>
          </a:p>
          <a:p>
            <a:pPr algn="just">
              <a:defRPr/>
            </a:pPr>
            <a:endParaRPr lang="en-US" sz="1600" dirty="0">
              <a:solidFill>
                <a:srgbClr val="0000CC"/>
              </a:solidFill>
              <a:latin typeface="Tahoma" pitchFamily="34" charset="0"/>
            </a:endParaRPr>
          </a:p>
          <a:p>
            <a:pPr algn="just">
              <a:defRPr/>
            </a:pPr>
            <a:r>
              <a:rPr lang="en-US" dirty="0">
                <a:solidFill>
                  <a:srgbClr val="0000CC"/>
                </a:solidFill>
              </a:rPr>
              <a:t>A nonlinear molecule with </a:t>
            </a:r>
            <a:r>
              <a:rPr lang="en-US" b="1" i="1" dirty="0">
                <a:solidFill>
                  <a:srgbClr val="003300"/>
                </a:solidFill>
              </a:rPr>
              <a:t>n</a:t>
            </a:r>
            <a:r>
              <a:rPr lang="en-US" dirty="0">
                <a:solidFill>
                  <a:srgbClr val="0000CC"/>
                </a:solidFill>
              </a:rPr>
              <a:t> atoms generally has </a:t>
            </a:r>
            <a:r>
              <a:rPr lang="en-US" b="1" i="1" dirty="0">
                <a:solidFill>
                  <a:srgbClr val="003300"/>
                </a:solidFill>
              </a:rPr>
              <a:t>3n - 6</a:t>
            </a:r>
            <a:r>
              <a:rPr lang="en-US" dirty="0">
                <a:solidFill>
                  <a:srgbClr val="003300"/>
                </a:solidFill>
              </a:rPr>
              <a:t> </a:t>
            </a:r>
            <a:r>
              <a:rPr lang="en-US" dirty="0">
                <a:solidFill>
                  <a:srgbClr val="0000CC"/>
                </a:solidFill>
              </a:rPr>
              <a:t>fundamental </a:t>
            </a:r>
            <a:r>
              <a:rPr lang="en-US" dirty="0" err="1">
                <a:solidFill>
                  <a:srgbClr val="0000CC"/>
                </a:solidFill>
              </a:rPr>
              <a:t>vibrational</a:t>
            </a:r>
            <a:r>
              <a:rPr lang="en-US" dirty="0">
                <a:solidFill>
                  <a:srgbClr val="0000CC"/>
                </a:solidFill>
              </a:rPr>
              <a:t> modes.</a:t>
            </a:r>
          </a:p>
          <a:p>
            <a:pPr algn="just">
              <a:defRPr/>
            </a:pPr>
            <a:endParaRPr lang="en-US" sz="1400" dirty="0">
              <a:solidFill>
                <a:schemeClr val="accent2"/>
              </a:solidFill>
            </a:endParaRPr>
          </a:p>
          <a:p>
            <a:pPr algn="just">
              <a:defRPr/>
            </a:pPr>
            <a:r>
              <a:rPr lang="en-US" i="1" dirty="0">
                <a:solidFill>
                  <a:srgbClr val="2E0000"/>
                </a:solidFill>
              </a:rPr>
              <a:t>Whole-molecule vibrations and bending vibrations are also quantized.</a:t>
            </a:r>
          </a:p>
          <a:p>
            <a:pPr algn="just">
              <a:defRPr/>
            </a:pPr>
            <a:endParaRPr lang="en-US" sz="1400" i="1" dirty="0">
              <a:solidFill>
                <a:srgbClr val="2E0000"/>
              </a:solidFill>
            </a:endParaRPr>
          </a:p>
          <a:p>
            <a:pPr algn="just">
              <a:defRPr/>
            </a:pPr>
            <a:r>
              <a:rPr lang="en-US" i="1" dirty="0">
                <a:solidFill>
                  <a:srgbClr val="2E0000"/>
                </a:solidFill>
              </a:rPr>
              <a:t>No two molecules will give exactly the same IR spectrum (except </a:t>
            </a:r>
            <a:r>
              <a:rPr lang="en-US" i="1" dirty="0" err="1">
                <a:solidFill>
                  <a:srgbClr val="2E0000"/>
                </a:solidFill>
              </a:rPr>
              <a:t>enantiomers</a:t>
            </a:r>
            <a:r>
              <a:rPr lang="en-US" i="1" dirty="0">
                <a:solidFill>
                  <a:srgbClr val="2E0000"/>
                </a:solidFill>
              </a:rPr>
              <a:t>).</a:t>
            </a:r>
          </a:p>
          <a:p>
            <a:pPr algn="just">
              <a:defRPr/>
            </a:pPr>
            <a:endParaRPr lang="en-US" sz="1400" dirty="0">
              <a:solidFill>
                <a:srgbClr val="800000"/>
              </a:solidFill>
            </a:endParaRPr>
          </a:p>
          <a:p>
            <a:pPr marL="342900" indent="-342900" algn="just">
              <a:buFont typeface="Wingdings" panose="05000000000000000000" pitchFamily="2" charset="2"/>
              <a:buChar char="q"/>
              <a:defRPr/>
            </a:pPr>
            <a:r>
              <a:rPr lang="en-US" b="1" i="1" dirty="0">
                <a:solidFill>
                  <a:srgbClr val="006600"/>
                </a:solidFill>
              </a:rPr>
              <a:t>Simple stretching:  1400-3500 cm</a:t>
            </a:r>
            <a:r>
              <a:rPr lang="en-US" b="1" i="1" baseline="30000" dirty="0">
                <a:solidFill>
                  <a:srgbClr val="006600"/>
                </a:solidFill>
              </a:rPr>
              <a:t>-1</a:t>
            </a:r>
            <a:r>
              <a:rPr lang="en-US" b="1" i="1" dirty="0">
                <a:solidFill>
                  <a:srgbClr val="006600"/>
                </a:solidFill>
              </a:rPr>
              <a:t>.</a:t>
            </a:r>
          </a:p>
          <a:p>
            <a:pPr marL="342900" indent="-342900" algn="just">
              <a:buFont typeface="Wingdings" panose="05000000000000000000" pitchFamily="2" charset="2"/>
              <a:buChar char="q"/>
              <a:defRPr/>
            </a:pPr>
            <a:endParaRPr lang="en-US" b="1" i="1" dirty="0">
              <a:solidFill>
                <a:srgbClr val="006600"/>
              </a:solidFill>
            </a:endParaRPr>
          </a:p>
          <a:p>
            <a:pPr marL="342900" indent="-342900" algn="just">
              <a:buFont typeface="Wingdings" panose="05000000000000000000" pitchFamily="2" charset="2"/>
              <a:buChar char="q"/>
              <a:defRPr/>
            </a:pPr>
            <a:r>
              <a:rPr lang="en-US" b="1" i="1" dirty="0">
                <a:solidFill>
                  <a:srgbClr val="006600"/>
                </a:solidFill>
              </a:rPr>
              <a:t>Complex </a:t>
            </a:r>
            <a:r>
              <a:rPr lang="en-US" b="1" i="1" dirty="0" smtClean="0">
                <a:solidFill>
                  <a:srgbClr val="006600"/>
                </a:solidFill>
              </a:rPr>
              <a:t>vibrations: 600-1400 </a:t>
            </a:r>
            <a:r>
              <a:rPr lang="en-US" b="1" i="1" dirty="0">
                <a:solidFill>
                  <a:srgbClr val="006600"/>
                </a:solidFill>
              </a:rPr>
              <a:t>cm</a:t>
            </a:r>
            <a:r>
              <a:rPr lang="en-US" b="1" i="1" baseline="30000" dirty="0">
                <a:solidFill>
                  <a:srgbClr val="006600"/>
                </a:solidFill>
              </a:rPr>
              <a:t>-1</a:t>
            </a:r>
            <a:r>
              <a:rPr lang="en-US" b="1" i="1" dirty="0">
                <a:solidFill>
                  <a:srgbClr val="006600"/>
                </a:solidFill>
              </a:rPr>
              <a:t>, called the “fingerprint region</a:t>
            </a:r>
            <a:r>
              <a:rPr lang="en-US" b="1" i="1" dirty="0" smtClean="0">
                <a:solidFill>
                  <a:srgbClr val="006600"/>
                </a:solidFill>
              </a:rPr>
              <a:t>.”</a:t>
            </a:r>
            <a:endParaRPr lang="en-US" b="1" i="1" dirty="0">
              <a:solidFill>
                <a:srgbClr val="006600"/>
              </a:solidFill>
            </a:endParaRPr>
          </a:p>
        </p:txBody>
      </p:sp>
      <p:pic>
        <p:nvPicPr>
          <p:cNvPr id="14339" name="Picture 5" descr="12_07Rev2"/>
          <p:cNvPicPr>
            <a:picLocks noChangeAspect="1" noChangeArrowheads="1"/>
          </p:cNvPicPr>
          <p:nvPr/>
        </p:nvPicPr>
        <p:blipFill>
          <a:blip r:embed="rId2" cstate="print"/>
          <a:srcRect/>
          <a:stretch>
            <a:fillRect/>
          </a:stretch>
        </p:blipFill>
        <p:spPr bwMode="auto">
          <a:xfrm>
            <a:off x="304800" y="3462338"/>
            <a:ext cx="8534400" cy="32432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 Box 4"/>
          <p:cNvSpPr txBox="1">
            <a:spLocks noChangeArrowheads="1"/>
          </p:cNvSpPr>
          <p:nvPr/>
        </p:nvSpPr>
        <p:spPr bwMode="auto">
          <a:xfrm>
            <a:off x="381000" y="228600"/>
            <a:ext cx="8458200" cy="1877437"/>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INFRARED (IR) SPECTROSCOPY</a:t>
            </a:r>
          </a:p>
          <a:p>
            <a:pPr>
              <a:defRPr/>
            </a:pPr>
            <a:endParaRPr lang="en-US" sz="1600" dirty="0">
              <a:solidFill>
                <a:srgbClr val="0000CC"/>
              </a:solidFill>
              <a:latin typeface="Tahoma" pitchFamily="34" charset="0"/>
            </a:endParaRPr>
          </a:p>
          <a:p>
            <a:pPr>
              <a:defRPr/>
            </a:pPr>
            <a:r>
              <a:rPr lang="en-US" dirty="0">
                <a:solidFill>
                  <a:srgbClr val="0000CC"/>
                </a:solidFill>
              </a:rPr>
              <a:t>Not all molecular vibrations absorb infrared radiation.</a:t>
            </a:r>
          </a:p>
          <a:p>
            <a:pPr>
              <a:defRPr/>
            </a:pPr>
            <a:endParaRPr lang="en-US" dirty="0">
              <a:solidFill>
                <a:schemeClr val="accent2"/>
              </a:solidFill>
            </a:endParaRPr>
          </a:p>
          <a:p>
            <a:pPr marL="285750" indent="-285750" algn="just">
              <a:buFont typeface="Wingdings" panose="05000000000000000000" pitchFamily="2" charset="2"/>
              <a:buChar char="q"/>
              <a:defRPr/>
            </a:pPr>
            <a:r>
              <a:rPr lang="en-US" b="1" i="1" dirty="0">
                <a:solidFill>
                  <a:srgbClr val="006600"/>
                </a:solidFill>
              </a:rPr>
              <a:t>A polar bond is usually IR-active.</a:t>
            </a:r>
          </a:p>
          <a:p>
            <a:pPr marL="285750" indent="-285750" algn="just">
              <a:buFont typeface="Wingdings" panose="05000000000000000000" pitchFamily="2" charset="2"/>
              <a:buChar char="q"/>
              <a:defRPr/>
            </a:pPr>
            <a:r>
              <a:rPr lang="en-US" b="1" i="1" dirty="0">
                <a:solidFill>
                  <a:srgbClr val="006600"/>
                </a:solidFill>
              </a:rPr>
              <a:t>A </a:t>
            </a:r>
            <a:r>
              <a:rPr lang="en-US" b="1" i="1" dirty="0" err="1">
                <a:solidFill>
                  <a:srgbClr val="006600"/>
                </a:solidFill>
              </a:rPr>
              <a:t>nonpolar</a:t>
            </a:r>
            <a:r>
              <a:rPr lang="en-US" b="1" i="1" dirty="0">
                <a:solidFill>
                  <a:srgbClr val="006600"/>
                </a:solidFill>
              </a:rPr>
              <a:t> bond in a symmetrical molecule will absorb weakly or not at all.</a:t>
            </a:r>
          </a:p>
        </p:txBody>
      </p:sp>
      <p:pic>
        <p:nvPicPr>
          <p:cNvPr id="15363" name="Picture 7" descr="12_03"/>
          <p:cNvPicPr>
            <a:picLocks noChangeAspect="1" noChangeArrowheads="1"/>
          </p:cNvPicPr>
          <p:nvPr/>
        </p:nvPicPr>
        <p:blipFill rotWithShape="1">
          <a:blip r:embed="rId2" cstate="print"/>
          <a:srcRect b="4809"/>
          <a:stretch/>
        </p:blipFill>
        <p:spPr bwMode="auto">
          <a:xfrm>
            <a:off x="381000" y="2287225"/>
            <a:ext cx="8458200" cy="4265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Text Box 4"/>
          <p:cNvSpPr txBox="1">
            <a:spLocks noChangeArrowheads="1"/>
          </p:cNvSpPr>
          <p:nvPr/>
        </p:nvSpPr>
        <p:spPr bwMode="auto">
          <a:xfrm>
            <a:off x="228600" y="152400"/>
            <a:ext cx="8610600" cy="2954655"/>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INFRARED (IR) SPECTROSCOPY</a:t>
            </a:r>
          </a:p>
          <a:p>
            <a:pPr>
              <a:defRPr/>
            </a:pPr>
            <a:endParaRPr lang="en-US" sz="1200" dirty="0">
              <a:solidFill>
                <a:srgbClr val="0000CC"/>
              </a:solidFill>
              <a:latin typeface="Tahoma" pitchFamily="34" charset="0"/>
            </a:endParaRPr>
          </a:p>
          <a:p>
            <a:pPr algn="just" eaLnBrk="0" hangingPunct="0">
              <a:defRPr/>
            </a:pPr>
            <a:r>
              <a:rPr lang="en-US" sz="2000" b="1" dirty="0">
                <a:solidFill>
                  <a:srgbClr val="006600"/>
                </a:solidFill>
              </a:rPr>
              <a:t>An Infrared Spectrometer (Dispersive instrument)</a:t>
            </a:r>
          </a:p>
          <a:p>
            <a:pPr algn="just" eaLnBrk="0" hangingPunct="0">
              <a:defRPr/>
            </a:pPr>
            <a:endParaRPr lang="en-US" b="1" dirty="0">
              <a:solidFill>
                <a:srgbClr val="0000CC"/>
              </a:solidFill>
            </a:endParaRPr>
          </a:p>
          <a:p>
            <a:pPr algn="just" eaLnBrk="0" hangingPunct="0">
              <a:defRPr/>
            </a:pPr>
            <a:r>
              <a:rPr lang="en-US" dirty="0">
                <a:solidFill>
                  <a:srgbClr val="0000CC"/>
                </a:solidFill>
              </a:rPr>
              <a:t>IR spectra can be measured using liquid (CH</a:t>
            </a:r>
            <a:r>
              <a:rPr lang="en-US" baseline="-25000" dirty="0">
                <a:solidFill>
                  <a:srgbClr val="0000CC"/>
                </a:solidFill>
              </a:rPr>
              <a:t>2</a:t>
            </a:r>
            <a:r>
              <a:rPr lang="en-US" dirty="0">
                <a:solidFill>
                  <a:srgbClr val="0000CC"/>
                </a:solidFill>
              </a:rPr>
              <a:t>Cl</a:t>
            </a:r>
            <a:r>
              <a:rPr lang="en-US" baseline="-25000" dirty="0">
                <a:solidFill>
                  <a:srgbClr val="0000CC"/>
                </a:solidFill>
              </a:rPr>
              <a:t>2</a:t>
            </a:r>
            <a:r>
              <a:rPr lang="en-US" dirty="0">
                <a:solidFill>
                  <a:srgbClr val="0000CC"/>
                </a:solidFill>
              </a:rPr>
              <a:t>, CCl</a:t>
            </a:r>
            <a:r>
              <a:rPr lang="en-US" baseline="-25000" dirty="0">
                <a:solidFill>
                  <a:srgbClr val="0000CC"/>
                </a:solidFill>
              </a:rPr>
              <a:t>4</a:t>
            </a:r>
            <a:r>
              <a:rPr lang="en-US" dirty="0">
                <a:solidFill>
                  <a:srgbClr val="0000CC"/>
                </a:solidFill>
              </a:rPr>
              <a:t> or CS</a:t>
            </a:r>
            <a:r>
              <a:rPr lang="en-US" baseline="-25000" dirty="0">
                <a:solidFill>
                  <a:srgbClr val="0000CC"/>
                </a:solidFill>
              </a:rPr>
              <a:t>2</a:t>
            </a:r>
            <a:r>
              <a:rPr lang="en-US" dirty="0">
                <a:solidFill>
                  <a:srgbClr val="0000CC"/>
                </a:solidFill>
              </a:rPr>
              <a:t> are the common solvents), solid (</a:t>
            </a:r>
            <a:r>
              <a:rPr lang="en-US" dirty="0" err="1">
                <a:solidFill>
                  <a:srgbClr val="0000CC"/>
                </a:solidFill>
              </a:rPr>
              <a:t>NaCl</a:t>
            </a:r>
            <a:r>
              <a:rPr lang="en-US" dirty="0">
                <a:solidFill>
                  <a:srgbClr val="0000CC"/>
                </a:solidFill>
              </a:rPr>
              <a:t> or </a:t>
            </a:r>
            <a:r>
              <a:rPr lang="en-US" dirty="0" err="1">
                <a:solidFill>
                  <a:srgbClr val="0000CC"/>
                </a:solidFill>
              </a:rPr>
              <a:t>KBr</a:t>
            </a:r>
            <a:r>
              <a:rPr lang="en-US" dirty="0">
                <a:solidFill>
                  <a:srgbClr val="0000CC"/>
                </a:solidFill>
              </a:rPr>
              <a:t> plates) or gaseous samples that are placed in the beams of infrared light.</a:t>
            </a:r>
          </a:p>
          <a:p>
            <a:pPr algn="just" eaLnBrk="0" hangingPunct="0">
              <a:defRPr/>
            </a:pPr>
            <a:endParaRPr lang="en-US" dirty="0">
              <a:solidFill>
                <a:schemeClr val="accent2"/>
              </a:solidFill>
            </a:endParaRPr>
          </a:p>
          <a:p>
            <a:pPr algn="just" eaLnBrk="0" hangingPunct="0">
              <a:defRPr/>
            </a:pPr>
            <a:r>
              <a:rPr lang="en-US" b="1" i="1" dirty="0">
                <a:solidFill>
                  <a:srgbClr val="2E0000"/>
                </a:solidFill>
              </a:rPr>
              <a:t>The detector signal is proportional to the difference in the intensity of light in the sample and reference beams, with the reference beam compensating for any absorption by air or by the solvent.</a:t>
            </a:r>
          </a:p>
        </p:txBody>
      </p:sp>
      <p:pic>
        <p:nvPicPr>
          <p:cNvPr id="16387" name="Picture 5" descr="12_04"/>
          <p:cNvPicPr>
            <a:picLocks noChangeAspect="1" noChangeArrowheads="1"/>
          </p:cNvPicPr>
          <p:nvPr/>
        </p:nvPicPr>
        <p:blipFill rotWithShape="1">
          <a:blip r:embed="rId2" cstate="print"/>
          <a:srcRect b="5078"/>
          <a:stretch/>
        </p:blipFill>
        <p:spPr bwMode="auto">
          <a:xfrm>
            <a:off x="685800" y="3098048"/>
            <a:ext cx="7925290" cy="3455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381000" y="152400"/>
            <a:ext cx="8458200" cy="1046440"/>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INFRARED (IR) SPECTROSCOPY</a:t>
            </a:r>
          </a:p>
          <a:p>
            <a:pPr>
              <a:defRPr/>
            </a:pPr>
            <a:endParaRPr lang="en-US" sz="1400" dirty="0">
              <a:solidFill>
                <a:srgbClr val="003300"/>
              </a:solidFill>
              <a:latin typeface="Tahoma" pitchFamily="34" charset="0"/>
            </a:endParaRPr>
          </a:p>
          <a:p>
            <a:pPr eaLnBrk="0" hangingPunct="0">
              <a:defRPr/>
            </a:pPr>
            <a:r>
              <a:rPr lang="en-US" sz="2000" b="1" dirty="0">
                <a:solidFill>
                  <a:srgbClr val="006600"/>
                </a:solidFill>
              </a:rPr>
              <a:t>The Fourier transform infrared spectrometer (FT-IR)</a:t>
            </a:r>
          </a:p>
        </p:txBody>
      </p:sp>
      <p:pic>
        <p:nvPicPr>
          <p:cNvPr id="18435" name="Picture 5"/>
          <p:cNvPicPr>
            <a:picLocks noChangeAspect="1" noChangeArrowheads="1"/>
          </p:cNvPicPr>
          <p:nvPr/>
        </p:nvPicPr>
        <p:blipFill>
          <a:blip r:embed="rId2" cstate="print"/>
          <a:srcRect/>
          <a:stretch>
            <a:fillRect/>
          </a:stretch>
        </p:blipFill>
        <p:spPr bwMode="auto">
          <a:xfrm>
            <a:off x="228600" y="1219200"/>
            <a:ext cx="4343400" cy="2754313"/>
          </a:xfrm>
          <a:prstGeom prst="rect">
            <a:avLst/>
          </a:prstGeom>
          <a:noFill/>
          <a:ln w="9525">
            <a:noFill/>
            <a:miter lim="800000"/>
            <a:headEnd/>
            <a:tailEnd/>
          </a:ln>
        </p:spPr>
      </p:pic>
      <p:sp>
        <p:nvSpPr>
          <p:cNvPr id="18436" name="Text Box 6"/>
          <p:cNvSpPr txBox="1">
            <a:spLocks noChangeArrowheads="1"/>
          </p:cNvSpPr>
          <p:nvPr/>
        </p:nvSpPr>
        <p:spPr bwMode="auto">
          <a:xfrm>
            <a:off x="4724400" y="1418475"/>
            <a:ext cx="4114800" cy="2086725"/>
          </a:xfrm>
          <a:prstGeom prst="rect">
            <a:avLst/>
          </a:prstGeom>
          <a:noFill/>
          <a:ln w="9525">
            <a:noFill/>
            <a:miter lim="800000"/>
            <a:headEnd/>
            <a:tailEnd/>
          </a:ln>
        </p:spPr>
        <p:txBody>
          <a:bodyPr wrap="square">
            <a:spAutoFit/>
          </a:bodyPr>
          <a:lstStyle/>
          <a:p>
            <a:pPr algn="just" eaLnBrk="0" hangingPunct="0">
              <a:spcBef>
                <a:spcPct val="20000"/>
              </a:spcBef>
            </a:pPr>
            <a:r>
              <a:rPr lang="en-US" dirty="0">
                <a:solidFill>
                  <a:srgbClr val="0000CC"/>
                </a:solidFill>
              </a:rPr>
              <a:t>The </a:t>
            </a:r>
            <a:r>
              <a:rPr lang="en-US" dirty="0" err="1">
                <a:solidFill>
                  <a:srgbClr val="0000CC"/>
                </a:solidFill>
              </a:rPr>
              <a:t>interferogram</a:t>
            </a:r>
            <a:r>
              <a:rPr lang="en-US" dirty="0">
                <a:solidFill>
                  <a:srgbClr val="0000CC"/>
                </a:solidFill>
              </a:rPr>
              <a:t> at the left displays the interference pattern and contains all of the spectrum information.</a:t>
            </a:r>
          </a:p>
          <a:p>
            <a:pPr algn="just" eaLnBrk="0" hangingPunct="0">
              <a:spcBef>
                <a:spcPct val="20000"/>
              </a:spcBef>
            </a:pPr>
            <a:endParaRPr lang="en-US" dirty="0">
              <a:solidFill>
                <a:schemeClr val="accent2"/>
              </a:solidFill>
            </a:endParaRPr>
          </a:p>
          <a:p>
            <a:pPr algn="just" eaLnBrk="0" hangingPunct="0"/>
            <a:r>
              <a:rPr lang="en-US" b="1" i="1" dirty="0">
                <a:solidFill>
                  <a:srgbClr val="003300"/>
                </a:solidFill>
              </a:rPr>
              <a:t>A Fourier transform converts the time domain into the frequency domain with absorption as a function of frequency.</a:t>
            </a:r>
          </a:p>
        </p:txBody>
      </p:sp>
      <p:pic>
        <p:nvPicPr>
          <p:cNvPr id="18437" name="Picture 8" descr="12_06b"/>
          <p:cNvPicPr>
            <a:picLocks noChangeAspect="1" noChangeArrowheads="1"/>
          </p:cNvPicPr>
          <p:nvPr/>
        </p:nvPicPr>
        <p:blipFill rotWithShape="1">
          <a:blip r:embed="rId3" cstate="print"/>
          <a:srcRect b="6085"/>
          <a:stretch/>
        </p:blipFill>
        <p:spPr bwMode="auto">
          <a:xfrm>
            <a:off x="457200" y="3865109"/>
            <a:ext cx="8229600" cy="268809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6" descr="12_07Rev1"/>
          <p:cNvPicPr>
            <a:picLocks noChangeAspect="1" noChangeArrowheads="1"/>
          </p:cNvPicPr>
          <p:nvPr/>
        </p:nvPicPr>
        <p:blipFill>
          <a:blip r:embed="rId2" cstate="print"/>
          <a:srcRect/>
          <a:stretch>
            <a:fillRect/>
          </a:stretch>
        </p:blipFill>
        <p:spPr bwMode="auto">
          <a:xfrm>
            <a:off x="381000" y="990600"/>
            <a:ext cx="8458200" cy="2540000"/>
          </a:xfrm>
          <a:prstGeom prst="rect">
            <a:avLst/>
          </a:prstGeom>
          <a:noFill/>
          <a:ln w="9525">
            <a:noFill/>
            <a:miter lim="800000"/>
            <a:headEnd/>
            <a:tailEnd/>
          </a:ln>
        </p:spPr>
      </p:pic>
      <p:sp>
        <p:nvSpPr>
          <p:cNvPr id="14340" name="Text Box 4"/>
          <p:cNvSpPr txBox="1">
            <a:spLocks noChangeArrowheads="1"/>
          </p:cNvSpPr>
          <p:nvPr/>
        </p:nvSpPr>
        <p:spPr bwMode="auto">
          <a:xfrm>
            <a:off x="152400" y="76200"/>
            <a:ext cx="8839200" cy="3847207"/>
          </a:xfrm>
          <a:prstGeom prst="rect">
            <a:avLst/>
          </a:prstGeom>
          <a:noFill/>
          <a:ln>
            <a:noFill/>
          </a:ln>
          <a:effectLst/>
          <a:extLst/>
        </p:spPr>
        <p:txBody>
          <a:bodyPr wrap="square">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rPr>
              <a:t>INFRARED AND FUNCTIONAL </a:t>
            </a:r>
            <a:r>
              <a:rPr lang="en-US" sz="2800" b="1" dirty="0">
                <a:effectLst>
                  <a:outerShdw blurRad="38100" dist="38100" dir="2700000" algn="tl">
                    <a:srgbClr val="C0C0C0"/>
                  </a:outerShdw>
                </a:effectLst>
                <a:latin typeface="Arial Black" panose="020B0A04020102020204" pitchFamily="34" charset="0"/>
              </a:rPr>
              <a:t>GROUPS</a:t>
            </a:r>
          </a:p>
          <a:p>
            <a:pPr>
              <a:spcBef>
                <a:spcPct val="50000"/>
              </a:spcBef>
              <a:defRPr/>
            </a:pPr>
            <a:r>
              <a:rPr lang="en-US" sz="2000" b="1" dirty="0">
                <a:solidFill>
                  <a:srgbClr val="006600"/>
                </a:solidFill>
              </a:rPr>
              <a:t>An Alkane (sp</a:t>
            </a:r>
            <a:r>
              <a:rPr lang="en-US" sz="2000" b="1" baseline="30000" dirty="0">
                <a:solidFill>
                  <a:srgbClr val="006600"/>
                </a:solidFill>
              </a:rPr>
              <a:t>3</a:t>
            </a:r>
            <a:r>
              <a:rPr lang="en-US" sz="2000" b="1" dirty="0">
                <a:solidFill>
                  <a:srgbClr val="006600"/>
                </a:solidFill>
              </a:rPr>
              <a:t>) IR </a:t>
            </a:r>
            <a:r>
              <a:rPr lang="en-US" sz="2000" b="1" dirty="0" smtClean="0">
                <a:solidFill>
                  <a:srgbClr val="006600"/>
                </a:solidFill>
              </a:rPr>
              <a:t>Spectrum</a:t>
            </a:r>
          </a:p>
          <a:p>
            <a:pPr>
              <a:spcBef>
                <a:spcPct val="50000"/>
              </a:spcBef>
              <a:defRPr/>
            </a:pPr>
            <a:endParaRPr lang="en-US" sz="2000" b="1" dirty="0">
              <a:solidFill>
                <a:srgbClr val="006600"/>
              </a:solidFill>
            </a:endParaRPr>
          </a:p>
          <a:p>
            <a:pPr>
              <a:spcBef>
                <a:spcPct val="50000"/>
              </a:spcBef>
              <a:defRPr/>
            </a:pPr>
            <a:endParaRPr lang="en-US" sz="2000" dirty="0">
              <a:solidFill>
                <a:srgbClr val="006600"/>
              </a:solidFill>
            </a:endParaRPr>
          </a:p>
          <a:p>
            <a:pPr>
              <a:spcBef>
                <a:spcPct val="50000"/>
              </a:spcBef>
              <a:defRPr/>
            </a:pPr>
            <a:endParaRPr lang="en-US" sz="2000" dirty="0">
              <a:solidFill>
                <a:srgbClr val="006600"/>
              </a:solidFill>
            </a:endParaRPr>
          </a:p>
          <a:p>
            <a:pPr>
              <a:spcBef>
                <a:spcPct val="50000"/>
              </a:spcBef>
              <a:defRPr/>
            </a:pPr>
            <a:endParaRPr lang="en-US" sz="2000" dirty="0">
              <a:solidFill>
                <a:srgbClr val="006600"/>
              </a:solidFill>
            </a:endParaRPr>
          </a:p>
          <a:p>
            <a:pPr>
              <a:spcBef>
                <a:spcPct val="50000"/>
              </a:spcBef>
              <a:defRPr/>
            </a:pPr>
            <a:endParaRPr lang="en-US" sz="1600" dirty="0">
              <a:solidFill>
                <a:srgbClr val="006600"/>
              </a:solidFill>
            </a:endParaRPr>
          </a:p>
          <a:p>
            <a:pPr>
              <a:spcBef>
                <a:spcPct val="50000"/>
              </a:spcBef>
              <a:defRPr/>
            </a:pPr>
            <a:endParaRPr lang="en-US" sz="800" b="1" dirty="0" smtClean="0">
              <a:solidFill>
                <a:srgbClr val="006600"/>
              </a:solidFill>
            </a:endParaRPr>
          </a:p>
          <a:p>
            <a:pPr>
              <a:spcBef>
                <a:spcPct val="50000"/>
              </a:spcBef>
              <a:defRPr/>
            </a:pPr>
            <a:r>
              <a:rPr lang="en-US" sz="2000" b="1" dirty="0" smtClean="0">
                <a:solidFill>
                  <a:srgbClr val="006600"/>
                </a:solidFill>
              </a:rPr>
              <a:t>An </a:t>
            </a:r>
            <a:r>
              <a:rPr lang="en-US" sz="2000" b="1" dirty="0">
                <a:solidFill>
                  <a:srgbClr val="006600"/>
                </a:solidFill>
              </a:rPr>
              <a:t>Alkene (sp</a:t>
            </a:r>
            <a:r>
              <a:rPr lang="en-US" sz="2000" b="1" baseline="30000" dirty="0">
                <a:solidFill>
                  <a:srgbClr val="006600"/>
                </a:solidFill>
              </a:rPr>
              <a:t>2</a:t>
            </a:r>
            <a:r>
              <a:rPr lang="en-US" sz="2000" b="1" dirty="0">
                <a:solidFill>
                  <a:srgbClr val="006600"/>
                </a:solidFill>
              </a:rPr>
              <a:t>) IR Spectrum</a:t>
            </a:r>
          </a:p>
        </p:txBody>
      </p:sp>
      <p:pic>
        <p:nvPicPr>
          <p:cNvPr id="20484" name="Picture 7" descr="12_07Rev2"/>
          <p:cNvPicPr>
            <a:picLocks noChangeAspect="1" noChangeArrowheads="1"/>
          </p:cNvPicPr>
          <p:nvPr/>
        </p:nvPicPr>
        <p:blipFill>
          <a:blip r:embed="rId3" cstate="print"/>
          <a:srcRect/>
          <a:stretch>
            <a:fillRect/>
          </a:stretch>
        </p:blipFill>
        <p:spPr bwMode="auto">
          <a:xfrm>
            <a:off x="381000" y="4038600"/>
            <a:ext cx="8458200"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6" descr="12_08"/>
          <p:cNvPicPr>
            <a:picLocks noChangeAspect="1" noChangeArrowheads="1"/>
          </p:cNvPicPr>
          <p:nvPr/>
        </p:nvPicPr>
        <p:blipFill rotWithShape="1">
          <a:blip r:embed="rId2" cstate="print"/>
          <a:srcRect b="3327"/>
          <a:stretch/>
        </p:blipFill>
        <p:spPr bwMode="auto">
          <a:xfrm>
            <a:off x="533400" y="1447801"/>
            <a:ext cx="8153400" cy="5181600"/>
          </a:xfrm>
          <a:prstGeom prst="rect">
            <a:avLst/>
          </a:prstGeom>
          <a:noFill/>
          <a:ln w="9525">
            <a:noFill/>
            <a:miter lim="800000"/>
            <a:headEnd/>
            <a:tailEnd/>
          </a:ln>
        </p:spPr>
      </p:pic>
      <p:sp>
        <p:nvSpPr>
          <p:cNvPr id="19460" name="Text Box 4"/>
          <p:cNvSpPr txBox="1">
            <a:spLocks noChangeArrowheads="1"/>
          </p:cNvSpPr>
          <p:nvPr/>
        </p:nvSpPr>
        <p:spPr bwMode="auto">
          <a:xfrm>
            <a:off x="381000" y="152400"/>
            <a:ext cx="8458200" cy="984885"/>
          </a:xfrm>
          <a:prstGeom prst="rect">
            <a:avLst/>
          </a:prstGeom>
          <a:noFill/>
          <a:ln>
            <a:noFill/>
          </a:ln>
          <a:effectLst/>
          <a:extLst/>
        </p:spPr>
        <p:txBody>
          <a:bodyPr>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rPr>
              <a:t>INFRARED AND FUNCTIONAL </a:t>
            </a:r>
            <a:r>
              <a:rPr lang="en-US" sz="2800" b="1" dirty="0">
                <a:effectLst>
                  <a:outerShdw blurRad="38100" dist="38100" dir="2700000" algn="tl">
                    <a:srgbClr val="C0C0C0"/>
                  </a:outerShdw>
                </a:effectLst>
                <a:latin typeface="Arial Black" panose="020B0A04020102020204" pitchFamily="34" charset="0"/>
              </a:rPr>
              <a:t>GROUPS</a:t>
            </a:r>
          </a:p>
          <a:p>
            <a:pPr>
              <a:spcBef>
                <a:spcPct val="50000"/>
              </a:spcBef>
              <a:defRPr/>
            </a:pPr>
            <a:r>
              <a:rPr lang="en-US" sz="2000" b="1" dirty="0">
                <a:solidFill>
                  <a:srgbClr val="006600"/>
                </a:solidFill>
              </a:rPr>
              <a:t>An </a:t>
            </a:r>
            <a:r>
              <a:rPr lang="en-US" sz="2000" b="1" dirty="0" err="1">
                <a:solidFill>
                  <a:srgbClr val="006600"/>
                </a:solidFill>
              </a:rPr>
              <a:t>Alkyne</a:t>
            </a:r>
            <a:r>
              <a:rPr lang="en-US" sz="2000" b="1" dirty="0">
                <a:solidFill>
                  <a:srgbClr val="006600"/>
                </a:solidFill>
              </a:rPr>
              <a:t> (sp) IR Spectrum</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7" name="Text Box 7"/>
          <p:cNvSpPr txBox="1">
            <a:spLocks noChangeArrowheads="1"/>
          </p:cNvSpPr>
          <p:nvPr/>
        </p:nvSpPr>
        <p:spPr bwMode="auto">
          <a:xfrm>
            <a:off x="228600" y="228600"/>
            <a:ext cx="8686800" cy="6093976"/>
          </a:xfrm>
          <a:prstGeom prst="rect">
            <a:avLst/>
          </a:prstGeom>
          <a:noFill/>
          <a:ln>
            <a:noFill/>
          </a:ln>
          <a:effectLst/>
          <a:extLst/>
        </p:spPr>
        <p:txBody>
          <a:bodyPr>
            <a:spAutoFit/>
          </a:bodyPr>
          <a:lstStyle/>
          <a:p>
            <a:pPr algn="ctr">
              <a:defRPr/>
            </a:pPr>
            <a:r>
              <a:rPr lang="en-US" sz="2800" b="1" dirty="0" smtClean="0">
                <a:effectLst>
                  <a:outerShdw blurRad="38100" dist="38100" dir="2700000" algn="tl">
                    <a:srgbClr val="C0C0C0"/>
                  </a:outerShdw>
                </a:effectLst>
                <a:latin typeface="Arial Black" panose="020B0A04020102020204" pitchFamily="34" charset="0"/>
              </a:rPr>
              <a:t>INFRARED AND FUNCTIONAL </a:t>
            </a:r>
            <a:r>
              <a:rPr lang="en-US" sz="2800" b="1" dirty="0">
                <a:effectLst>
                  <a:outerShdw blurRad="38100" dist="38100" dir="2700000" algn="tl">
                    <a:srgbClr val="C0C0C0"/>
                  </a:outerShdw>
                </a:effectLst>
                <a:latin typeface="Arial Black" panose="020B0A04020102020204" pitchFamily="34" charset="0"/>
              </a:rPr>
              <a:t>GROUPS</a:t>
            </a:r>
          </a:p>
          <a:p>
            <a:pPr>
              <a:defRPr/>
            </a:pPr>
            <a:endParaRPr lang="en-US" dirty="0">
              <a:solidFill>
                <a:srgbClr val="003300"/>
              </a:solidFill>
            </a:endParaRPr>
          </a:p>
          <a:p>
            <a:pPr>
              <a:defRPr/>
            </a:pPr>
            <a:endParaRPr lang="en-US" dirty="0">
              <a:solidFill>
                <a:srgbClr val="003300"/>
              </a:solidFill>
            </a:endParaRPr>
          </a:p>
          <a:p>
            <a:pPr algn="just">
              <a:defRPr/>
            </a:pPr>
            <a:r>
              <a:rPr lang="en-US" sz="2000" b="1" dirty="0">
                <a:solidFill>
                  <a:srgbClr val="006600"/>
                </a:solidFill>
              </a:rPr>
              <a:t>O-H and N-H Stretching</a:t>
            </a:r>
          </a:p>
          <a:p>
            <a:pPr algn="just">
              <a:defRPr/>
            </a:pPr>
            <a:endParaRPr lang="en-US" b="1" dirty="0">
              <a:solidFill>
                <a:schemeClr val="accent2"/>
              </a:solidFill>
            </a:endParaRPr>
          </a:p>
          <a:p>
            <a:pPr algn="just">
              <a:defRPr/>
            </a:pPr>
            <a:endParaRPr lang="en-US" dirty="0">
              <a:solidFill>
                <a:srgbClr val="2E0000"/>
              </a:solidFill>
            </a:endParaRPr>
          </a:p>
          <a:p>
            <a:pPr marL="285750" indent="-285750" algn="just">
              <a:buFont typeface="Wingdings" panose="05000000000000000000" pitchFamily="2" charset="2"/>
              <a:buChar char="q"/>
              <a:defRPr/>
            </a:pPr>
            <a:r>
              <a:rPr lang="en-US" sz="2000" b="1" dirty="0">
                <a:solidFill>
                  <a:srgbClr val="800000"/>
                </a:solidFill>
              </a:rPr>
              <a:t>Both of these occur around 3300 cm</a:t>
            </a:r>
            <a:r>
              <a:rPr lang="en-US" sz="2000" b="1" baseline="30000" dirty="0">
                <a:solidFill>
                  <a:srgbClr val="800000"/>
                </a:solidFill>
              </a:rPr>
              <a:t>-1</a:t>
            </a:r>
            <a:r>
              <a:rPr lang="en-US" sz="2000" b="1" dirty="0">
                <a:solidFill>
                  <a:srgbClr val="800000"/>
                </a:solidFill>
              </a:rPr>
              <a:t>, but they look different.</a:t>
            </a:r>
          </a:p>
          <a:p>
            <a:pPr marL="285750" indent="-285750" algn="just">
              <a:buFont typeface="Wingdings" panose="05000000000000000000" pitchFamily="2" charset="2"/>
              <a:buChar char="q"/>
              <a:defRPr/>
            </a:pPr>
            <a:endParaRPr lang="en-US" sz="2000" b="1" dirty="0">
              <a:solidFill>
                <a:srgbClr val="800000"/>
              </a:solidFill>
            </a:endParaRPr>
          </a:p>
          <a:p>
            <a:pPr marL="285750" indent="-285750" algn="just">
              <a:buFont typeface="Wingdings" panose="05000000000000000000" pitchFamily="2" charset="2"/>
              <a:buChar char="q"/>
              <a:defRPr/>
            </a:pPr>
            <a:r>
              <a:rPr lang="en-US" sz="2000" b="1" dirty="0">
                <a:solidFill>
                  <a:srgbClr val="800000"/>
                </a:solidFill>
              </a:rPr>
              <a:t>Alcohol O-H, broad with rounded tip.</a:t>
            </a:r>
          </a:p>
          <a:p>
            <a:pPr marL="285750" indent="-285750" algn="just">
              <a:buFont typeface="Wingdings" panose="05000000000000000000" pitchFamily="2" charset="2"/>
              <a:buChar char="q"/>
              <a:defRPr/>
            </a:pPr>
            <a:endParaRPr lang="en-US" sz="2000" b="1" dirty="0">
              <a:solidFill>
                <a:srgbClr val="800000"/>
              </a:solidFill>
            </a:endParaRPr>
          </a:p>
          <a:p>
            <a:pPr marL="285750" indent="-285750" algn="just">
              <a:buFont typeface="Wingdings" panose="05000000000000000000" pitchFamily="2" charset="2"/>
              <a:buChar char="q"/>
              <a:defRPr/>
            </a:pPr>
            <a:r>
              <a:rPr lang="en-US" sz="2000" b="1" dirty="0">
                <a:solidFill>
                  <a:srgbClr val="800000"/>
                </a:solidFill>
              </a:rPr>
              <a:t>Secondary amine (R</a:t>
            </a:r>
            <a:r>
              <a:rPr lang="en-US" sz="2000" b="1" baseline="-25000" dirty="0">
                <a:solidFill>
                  <a:srgbClr val="800000"/>
                </a:solidFill>
              </a:rPr>
              <a:t>2</a:t>
            </a:r>
            <a:r>
              <a:rPr lang="en-US" sz="2000" b="1" dirty="0">
                <a:solidFill>
                  <a:srgbClr val="800000"/>
                </a:solidFill>
              </a:rPr>
              <a:t>NH), broad with one sharp spike.</a:t>
            </a:r>
          </a:p>
          <a:p>
            <a:pPr marL="285750" indent="-285750" algn="just">
              <a:buFont typeface="Wingdings" panose="05000000000000000000" pitchFamily="2" charset="2"/>
              <a:buChar char="q"/>
              <a:defRPr/>
            </a:pPr>
            <a:endParaRPr lang="en-US" sz="2000" b="1" dirty="0">
              <a:solidFill>
                <a:srgbClr val="800000"/>
              </a:solidFill>
            </a:endParaRPr>
          </a:p>
          <a:p>
            <a:pPr marL="285750" indent="-285750" algn="just">
              <a:buFont typeface="Wingdings" panose="05000000000000000000" pitchFamily="2" charset="2"/>
              <a:buChar char="q"/>
              <a:defRPr/>
            </a:pPr>
            <a:r>
              <a:rPr lang="en-US" sz="2000" b="1" dirty="0">
                <a:solidFill>
                  <a:srgbClr val="800000"/>
                </a:solidFill>
              </a:rPr>
              <a:t>Primary amine (RNH</a:t>
            </a:r>
            <a:r>
              <a:rPr lang="en-US" sz="2000" b="1" baseline="-25000" dirty="0">
                <a:solidFill>
                  <a:srgbClr val="800000"/>
                </a:solidFill>
              </a:rPr>
              <a:t>2</a:t>
            </a:r>
            <a:r>
              <a:rPr lang="en-US" sz="2000" b="1" dirty="0">
                <a:solidFill>
                  <a:srgbClr val="800000"/>
                </a:solidFill>
              </a:rPr>
              <a:t>), broad with two sharp spikes.</a:t>
            </a:r>
          </a:p>
          <a:p>
            <a:pPr marL="285750" indent="-285750" algn="just">
              <a:buFont typeface="Wingdings" panose="05000000000000000000" pitchFamily="2" charset="2"/>
              <a:buChar char="q"/>
              <a:defRPr/>
            </a:pPr>
            <a:endParaRPr lang="en-US" sz="2000" b="1" dirty="0">
              <a:solidFill>
                <a:srgbClr val="800000"/>
              </a:solidFill>
            </a:endParaRPr>
          </a:p>
          <a:p>
            <a:pPr marL="285750" indent="-285750" algn="just">
              <a:buFont typeface="Wingdings" panose="05000000000000000000" pitchFamily="2" charset="2"/>
              <a:buChar char="q"/>
              <a:defRPr/>
            </a:pPr>
            <a:r>
              <a:rPr lang="en-US" sz="2000" b="1" dirty="0">
                <a:solidFill>
                  <a:srgbClr val="800000"/>
                </a:solidFill>
              </a:rPr>
              <a:t>No signal for a tertiary amine (R</a:t>
            </a:r>
            <a:r>
              <a:rPr lang="en-US" sz="2000" b="1" baseline="-25000" dirty="0">
                <a:solidFill>
                  <a:srgbClr val="800000"/>
                </a:solidFill>
              </a:rPr>
              <a:t>3</a:t>
            </a:r>
            <a:r>
              <a:rPr lang="en-US" sz="2000" b="1" dirty="0">
                <a:solidFill>
                  <a:srgbClr val="800000"/>
                </a:solidFill>
              </a:rPr>
              <a:t>N).</a:t>
            </a:r>
          </a:p>
          <a:p>
            <a:pPr algn="just">
              <a:defRPr/>
            </a:pPr>
            <a:endParaRPr lang="en-US" b="1" dirty="0">
              <a:solidFill>
                <a:srgbClr val="660066"/>
              </a:solidFill>
            </a:endParaRPr>
          </a:p>
          <a:p>
            <a:pPr algn="just">
              <a:defRPr/>
            </a:pPr>
            <a:endParaRPr lang="en-US" dirty="0">
              <a:solidFill>
                <a:srgbClr val="0000FF"/>
              </a:solidFill>
            </a:endParaRPr>
          </a:p>
          <a:p>
            <a:pPr algn="just">
              <a:defRPr/>
            </a:pPr>
            <a:r>
              <a:rPr lang="en-US" b="1" i="1" dirty="0">
                <a:solidFill>
                  <a:srgbClr val="006600"/>
                </a:solidFill>
              </a:rPr>
              <a:t>However, if you have an hydroxyl group together with a primary or a secondary amine in the same molecule, it becomes difficult, if not impossible to distinguish between the absorption of both functional groups as they overlap or appear one on top of another</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5" descr="12_09"/>
          <p:cNvPicPr>
            <a:picLocks noChangeAspect="1" noChangeArrowheads="1"/>
          </p:cNvPicPr>
          <p:nvPr/>
        </p:nvPicPr>
        <p:blipFill rotWithShape="1">
          <a:blip r:embed="rId2" cstate="print"/>
          <a:srcRect b="6518"/>
          <a:stretch/>
        </p:blipFill>
        <p:spPr bwMode="auto">
          <a:xfrm>
            <a:off x="381000" y="1219200"/>
            <a:ext cx="8458200" cy="2514600"/>
          </a:xfrm>
          <a:prstGeom prst="rect">
            <a:avLst/>
          </a:prstGeom>
          <a:noFill/>
          <a:ln w="9525">
            <a:noFill/>
            <a:miter lim="800000"/>
            <a:headEnd/>
            <a:tailEnd/>
          </a:ln>
        </p:spPr>
      </p:pic>
      <p:sp>
        <p:nvSpPr>
          <p:cNvPr id="17412" name="Text Box 4"/>
          <p:cNvSpPr txBox="1">
            <a:spLocks noChangeArrowheads="1"/>
          </p:cNvSpPr>
          <p:nvPr/>
        </p:nvSpPr>
        <p:spPr bwMode="auto">
          <a:xfrm>
            <a:off x="381000" y="228600"/>
            <a:ext cx="8458200" cy="3877985"/>
          </a:xfrm>
          <a:prstGeom prst="rect">
            <a:avLst/>
          </a:prstGeom>
          <a:noFill/>
          <a:ln>
            <a:noFill/>
          </a:ln>
          <a:effectLst/>
          <a:extLst/>
        </p:spPr>
        <p:txBody>
          <a:bodyPr>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rPr>
              <a:t>INFRARED AND FUNCTIONAL </a:t>
            </a:r>
            <a:r>
              <a:rPr lang="en-US" sz="2800" b="1" dirty="0">
                <a:effectLst>
                  <a:outerShdw blurRad="38100" dist="38100" dir="2700000" algn="tl">
                    <a:srgbClr val="C0C0C0"/>
                  </a:outerShdw>
                </a:effectLst>
                <a:latin typeface="Arial Black" panose="020B0A04020102020204" pitchFamily="34" charset="0"/>
              </a:rPr>
              <a:t>GROUPS</a:t>
            </a:r>
          </a:p>
          <a:p>
            <a:pPr eaLnBrk="0" hangingPunct="0">
              <a:defRPr/>
            </a:pPr>
            <a:endParaRPr lang="en-US" sz="1200" dirty="0">
              <a:solidFill>
                <a:srgbClr val="003300"/>
              </a:solidFill>
              <a:latin typeface="Arial Black" panose="020B0A04020102020204" pitchFamily="34" charset="0"/>
            </a:endParaRPr>
          </a:p>
          <a:p>
            <a:pPr eaLnBrk="0" hangingPunct="0">
              <a:defRPr/>
            </a:pPr>
            <a:r>
              <a:rPr lang="en-US" sz="2000" b="1" dirty="0">
                <a:solidFill>
                  <a:srgbClr val="006600"/>
                </a:solidFill>
              </a:rPr>
              <a:t>An Alcohol IR Spectrum</a:t>
            </a:r>
          </a:p>
          <a:p>
            <a:pPr>
              <a:spcBef>
                <a:spcPct val="50000"/>
              </a:spcBef>
              <a:defRPr/>
            </a:pPr>
            <a:endParaRPr lang="en-US" b="1" dirty="0">
              <a:solidFill>
                <a:srgbClr val="006600"/>
              </a:solidFill>
            </a:endParaRPr>
          </a:p>
          <a:p>
            <a:pPr>
              <a:spcBef>
                <a:spcPct val="50000"/>
              </a:spcBef>
              <a:defRPr/>
            </a:pPr>
            <a:endParaRPr lang="en-US" dirty="0">
              <a:solidFill>
                <a:srgbClr val="006600"/>
              </a:solidFill>
            </a:endParaRPr>
          </a:p>
          <a:p>
            <a:pPr>
              <a:spcBef>
                <a:spcPct val="50000"/>
              </a:spcBef>
              <a:defRPr/>
            </a:pPr>
            <a:endParaRPr lang="en-US" dirty="0">
              <a:solidFill>
                <a:srgbClr val="006600"/>
              </a:solidFill>
            </a:endParaRPr>
          </a:p>
          <a:p>
            <a:pPr>
              <a:spcBef>
                <a:spcPct val="50000"/>
              </a:spcBef>
              <a:defRPr/>
            </a:pPr>
            <a:endParaRPr lang="en-US" dirty="0">
              <a:solidFill>
                <a:srgbClr val="006600"/>
              </a:solidFill>
            </a:endParaRPr>
          </a:p>
          <a:p>
            <a:pPr>
              <a:spcBef>
                <a:spcPct val="50000"/>
              </a:spcBef>
              <a:defRPr/>
            </a:pPr>
            <a:endParaRPr lang="en-US" sz="1600" dirty="0" smtClean="0">
              <a:solidFill>
                <a:srgbClr val="006600"/>
              </a:solidFill>
            </a:endParaRPr>
          </a:p>
          <a:p>
            <a:pPr>
              <a:spcBef>
                <a:spcPct val="50000"/>
              </a:spcBef>
              <a:defRPr/>
            </a:pPr>
            <a:endParaRPr lang="en-US" sz="800" dirty="0">
              <a:solidFill>
                <a:srgbClr val="006600"/>
              </a:solidFill>
            </a:endParaRPr>
          </a:p>
          <a:p>
            <a:pPr>
              <a:spcBef>
                <a:spcPct val="50000"/>
              </a:spcBef>
              <a:defRPr/>
            </a:pPr>
            <a:endParaRPr lang="en-US" sz="800" b="1" dirty="0" smtClean="0">
              <a:solidFill>
                <a:srgbClr val="006600"/>
              </a:solidFill>
            </a:endParaRPr>
          </a:p>
          <a:p>
            <a:pPr>
              <a:spcBef>
                <a:spcPct val="50000"/>
              </a:spcBef>
              <a:defRPr/>
            </a:pPr>
            <a:r>
              <a:rPr lang="en-US" sz="2000" b="1" dirty="0" smtClean="0">
                <a:solidFill>
                  <a:srgbClr val="006600"/>
                </a:solidFill>
              </a:rPr>
              <a:t>An </a:t>
            </a:r>
            <a:r>
              <a:rPr lang="en-US" sz="2000" b="1" dirty="0">
                <a:solidFill>
                  <a:srgbClr val="006600"/>
                </a:solidFill>
              </a:rPr>
              <a:t>Amine IR Spectrum</a:t>
            </a:r>
          </a:p>
        </p:txBody>
      </p:sp>
      <p:pic>
        <p:nvPicPr>
          <p:cNvPr id="23556" name="Picture 6" descr="12_10"/>
          <p:cNvPicPr>
            <a:picLocks noChangeAspect="1" noChangeArrowheads="1"/>
          </p:cNvPicPr>
          <p:nvPr/>
        </p:nvPicPr>
        <p:blipFill rotWithShape="1">
          <a:blip r:embed="rId3" cstate="print"/>
          <a:srcRect b="6490"/>
          <a:stretch/>
        </p:blipFill>
        <p:spPr bwMode="auto">
          <a:xfrm>
            <a:off x="381000" y="4293326"/>
            <a:ext cx="8382000" cy="24122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Text Box 4"/>
          <p:cNvSpPr txBox="1">
            <a:spLocks noChangeArrowheads="1"/>
          </p:cNvSpPr>
          <p:nvPr/>
        </p:nvSpPr>
        <p:spPr bwMode="auto">
          <a:xfrm>
            <a:off x="304800" y="76200"/>
            <a:ext cx="8610600" cy="3293209"/>
          </a:xfrm>
          <a:prstGeom prst="rect">
            <a:avLst/>
          </a:prstGeom>
          <a:noFill/>
          <a:ln>
            <a:noFill/>
          </a:ln>
          <a:effectLst/>
          <a:extLst/>
        </p:spPr>
        <p:txBody>
          <a:bodyPr wrap="square">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rPr>
              <a:t>INFRARED AND FUNCTIONAL </a:t>
            </a:r>
            <a:r>
              <a:rPr lang="en-US" sz="2800" b="1" dirty="0">
                <a:effectLst>
                  <a:outerShdw blurRad="38100" dist="38100" dir="2700000" algn="tl">
                    <a:srgbClr val="C0C0C0"/>
                  </a:outerShdw>
                </a:effectLst>
                <a:latin typeface="Arial Black" panose="020B0A04020102020204" pitchFamily="34" charset="0"/>
              </a:rPr>
              <a:t>GROUPS</a:t>
            </a:r>
          </a:p>
          <a:p>
            <a:pPr eaLnBrk="0" hangingPunct="0">
              <a:defRPr/>
            </a:pPr>
            <a:endParaRPr lang="en-US" dirty="0">
              <a:solidFill>
                <a:srgbClr val="0000CC"/>
              </a:solidFill>
            </a:endParaRPr>
          </a:p>
          <a:p>
            <a:pPr eaLnBrk="0" hangingPunct="0">
              <a:defRPr/>
            </a:pPr>
            <a:r>
              <a:rPr lang="en-US" b="1" dirty="0">
                <a:solidFill>
                  <a:srgbClr val="003300"/>
                </a:solidFill>
              </a:rPr>
              <a:t>Carbonyl Stretching</a:t>
            </a:r>
          </a:p>
          <a:p>
            <a:pPr eaLnBrk="0" hangingPunct="0">
              <a:defRPr/>
            </a:pPr>
            <a:endParaRPr lang="en-US" dirty="0">
              <a:solidFill>
                <a:srgbClr val="003300"/>
              </a:solidFill>
            </a:endParaRPr>
          </a:p>
          <a:p>
            <a:pPr>
              <a:defRPr/>
            </a:pPr>
            <a:endParaRPr lang="en-US" baseline="30000" dirty="0">
              <a:solidFill>
                <a:srgbClr val="003300"/>
              </a:solidFill>
            </a:endParaRPr>
          </a:p>
          <a:p>
            <a:pPr>
              <a:defRPr/>
            </a:pPr>
            <a:endParaRPr lang="en-US" baseline="30000" dirty="0">
              <a:solidFill>
                <a:srgbClr val="003300"/>
              </a:solidFill>
            </a:endParaRPr>
          </a:p>
          <a:p>
            <a:pPr>
              <a:defRPr/>
            </a:pPr>
            <a:endParaRPr lang="en-US" baseline="30000" dirty="0">
              <a:solidFill>
                <a:srgbClr val="003300"/>
              </a:solidFill>
            </a:endParaRPr>
          </a:p>
          <a:p>
            <a:pPr>
              <a:defRPr/>
            </a:pPr>
            <a:endParaRPr lang="en-US" baseline="30000" dirty="0">
              <a:solidFill>
                <a:srgbClr val="003300"/>
              </a:solidFill>
            </a:endParaRPr>
          </a:p>
          <a:p>
            <a:pPr>
              <a:defRPr/>
            </a:pPr>
            <a:endParaRPr lang="en-US" baseline="30000" dirty="0">
              <a:solidFill>
                <a:srgbClr val="003300"/>
              </a:solidFill>
            </a:endParaRPr>
          </a:p>
          <a:p>
            <a:pPr>
              <a:defRPr/>
            </a:pPr>
            <a:endParaRPr lang="en-US" baseline="30000" dirty="0">
              <a:solidFill>
                <a:srgbClr val="003300"/>
              </a:solidFill>
            </a:endParaRPr>
          </a:p>
          <a:p>
            <a:pPr>
              <a:defRPr/>
            </a:pPr>
            <a:endParaRPr lang="en-US" baseline="30000" dirty="0">
              <a:solidFill>
                <a:srgbClr val="003300"/>
              </a:solidFill>
            </a:endParaRPr>
          </a:p>
          <a:p>
            <a:pPr>
              <a:defRPr/>
            </a:pPr>
            <a:endParaRPr lang="en-US" baseline="30000" dirty="0">
              <a:solidFill>
                <a:srgbClr val="003300"/>
              </a:solidFill>
            </a:endParaRPr>
          </a:p>
          <a:p>
            <a:pPr>
              <a:defRPr/>
            </a:pPr>
            <a:endParaRPr lang="en-US" baseline="30000" dirty="0">
              <a:solidFill>
                <a:srgbClr val="003300"/>
              </a:solidFill>
            </a:endParaRPr>
          </a:p>
          <a:p>
            <a:pPr>
              <a:defRPr/>
            </a:pPr>
            <a:r>
              <a:rPr lang="en-US" b="1" dirty="0">
                <a:solidFill>
                  <a:srgbClr val="003300"/>
                </a:solidFill>
              </a:rPr>
              <a:t>A </a:t>
            </a:r>
            <a:r>
              <a:rPr lang="en-US" b="1" dirty="0" err="1">
                <a:solidFill>
                  <a:srgbClr val="003300"/>
                </a:solidFill>
              </a:rPr>
              <a:t>Ketone</a:t>
            </a:r>
            <a:r>
              <a:rPr lang="en-US" b="1" dirty="0">
                <a:solidFill>
                  <a:srgbClr val="003300"/>
                </a:solidFill>
              </a:rPr>
              <a:t>  IR Spectrum</a:t>
            </a:r>
          </a:p>
        </p:txBody>
      </p:sp>
      <p:pic>
        <p:nvPicPr>
          <p:cNvPr id="24580" name="Picture 6" descr="12_10-01UN"/>
          <p:cNvPicPr>
            <a:picLocks noChangeAspect="1" noChangeArrowheads="1"/>
          </p:cNvPicPr>
          <p:nvPr/>
        </p:nvPicPr>
        <p:blipFill rotWithShape="1">
          <a:blip r:embed="rId2" cstate="print"/>
          <a:srcRect b="14324"/>
          <a:stretch/>
        </p:blipFill>
        <p:spPr bwMode="auto">
          <a:xfrm>
            <a:off x="304800" y="1351779"/>
            <a:ext cx="8610600" cy="1315221"/>
          </a:xfrm>
          <a:prstGeom prst="rect">
            <a:avLst/>
          </a:prstGeom>
          <a:noFill/>
          <a:ln w="9525">
            <a:noFill/>
            <a:miter lim="800000"/>
            <a:headEnd/>
            <a:tailEnd/>
          </a:ln>
        </p:spPr>
      </p:pic>
      <p:grpSp>
        <p:nvGrpSpPr>
          <p:cNvPr id="10" name="Group 9"/>
          <p:cNvGrpSpPr/>
          <p:nvPr/>
        </p:nvGrpSpPr>
        <p:grpSpPr>
          <a:xfrm>
            <a:off x="304800" y="3429000"/>
            <a:ext cx="8534400" cy="3232150"/>
            <a:chOff x="304800" y="3549650"/>
            <a:chExt cx="8534400" cy="3232150"/>
          </a:xfrm>
        </p:grpSpPr>
        <p:pic>
          <p:nvPicPr>
            <p:cNvPr id="24579" name="Picture 5" descr="12_11Rev1"/>
            <p:cNvPicPr>
              <a:picLocks noChangeAspect="1" noChangeArrowheads="1"/>
            </p:cNvPicPr>
            <p:nvPr/>
          </p:nvPicPr>
          <p:blipFill>
            <a:blip r:embed="rId3" cstate="print"/>
            <a:srcRect/>
            <a:stretch>
              <a:fillRect/>
            </a:stretch>
          </p:blipFill>
          <p:spPr bwMode="auto">
            <a:xfrm>
              <a:off x="304800" y="3549650"/>
              <a:ext cx="8534400" cy="3232150"/>
            </a:xfrm>
            <a:prstGeom prst="rect">
              <a:avLst/>
            </a:prstGeom>
            <a:noFill/>
            <a:ln w="9525">
              <a:noFill/>
              <a:miter lim="800000"/>
              <a:headEnd/>
              <a:tailEnd/>
            </a:ln>
          </p:spPr>
        </p:pic>
        <p:sp>
          <p:nvSpPr>
            <p:cNvPr id="6" name="TextBox 5"/>
            <p:cNvSpPr txBox="1"/>
            <p:nvPr/>
          </p:nvSpPr>
          <p:spPr>
            <a:xfrm>
              <a:off x="914400" y="4419600"/>
              <a:ext cx="914400" cy="307777"/>
            </a:xfrm>
            <a:prstGeom prst="rect">
              <a:avLst/>
            </a:prstGeom>
            <a:noFill/>
          </p:spPr>
          <p:txBody>
            <a:bodyPr wrap="square" rtlCol="0">
              <a:spAutoFit/>
            </a:bodyPr>
            <a:lstStyle/>
            <a:p>
              <a:r>
                <a:rPr lang="en-US" sz="1400" dirty="0" smtClean="0">
                  <a:solidFill>
                    <a:srgbClr val="FF0000"/>
                  </a:solidFill>
                </a:rPr>
                <a:t>overtone</a:t>
              </a:r>
              <a:endParaRPr lang="en-US" sz="1400" dirty="0">
                <a:solidFill>
                  <a:srgbClr val="FF0000"/>
                </a:solidFill>
              </a:endParaRPr>
            </a:p>
          </p:txBody>
        </p:sp>
        <p:cxnSp>
          <p:nvCxnSpPr>
            <p:cNvPr id="8" name="Straight Arrow Connector 7"/>
            <p:cNvCxnSpPr/>
            <p:nvPr/>
          </p:nvCxnSpPr>
          <p:spPr>
            <a:xfrm flipV="1">
              <a:off x="1295400" y="4267200"/>
              <a:ext cx="228600" cy="2286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4"/>
          <p:cNvSpPr txBox="1">
            <a:spLocks noChangeArrowheads="1"/>
          </p:cNvSpPr>
          <p:nvPr/>
        </p:nvSpPr>
        <p:spPr bwMode="auto">
          <a:xfrm>
            <a:off x="304800" y="152400"/>
            <a:ext cx="8610600" cy="4216539"/>
          </a:xfrm>
          <a:prstGeom prst="rect">
            <a:avLst/>
          </a:prstGeom>
          <a:noFill/>
          <a:ln>
            <a:noFill/>
          </a:ln>
          <a:effectLst/>
          <a:extLst/>
        </p:spPr>
        <p:txBody>
          <a:bodyPr wrap="square">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rPr>
              <a:t>INFRARED AND FUNCTIONAL </a:t>
            </a:r>
            <a:r>
              <a:rPr lang="en-US" sz="2800" b="1" dirty="0">
                <a:effectLst>
                  <a:outerShdw blurRad="38100" dist="38100" dir="2700000" algn="tl">
                    <a:srgbClr val="C0C0C0"/>
                  </a:outerShdw>
                </a:effectLst>
                <a:latin typeface="Arial Black" panose="020B0A04020102020204" pitchFamily="34" charset="0"/>
              </a:rPr>
              <a:t>GROUPS</a:t>
            </a:r>
          </a:p>
          <a:p>
            <a:pPr>
              <a:spcBef>
                <a:spcPct val="50000"/>
              </a:spcBef>
              <a:defRPr/>
            </a:pPr>
            <a:r>
              <a:rPr lang="en-US" sz="2000" b="1" dirty="0">
                <a:solidFill>
                  <a:srgbClr val="006600"/>
                </a:solidFill>
              </a:rPr>
              <a:t>An Aldehyde IR </a:t>
            </a:r>
            <a:r>
              <a:rPr lang="en-US" sz="2000" b="1" dirty="0" smtClean="0">
                <a:solidFill>
                  <a:srgbClr val="006600"/>
                </a:solidFill>
              </a:rPr>
              <a:t>Spectrum</a:t>
            </a:r>
          </a:p>
          <a:p>
            <a:pPr>
              <a:spcBef>
                <a:spcPct val="50000"/>
              </a:spcBef>
              <a:defRPr/>
            </a:pPr>
            <a:endParaRPr lang="en-US" sz="1200" b="1" dirty="0">
              <a:solidFill>
                <a:srgbClr val="006600"/>
              </a:solidFill>
            </a:endParaRPr>
          </a:p>
          <a:p>
            <a:pPr>
              <a:spcBef>
                <a:spcPct val="50000"/>
              </a:spcBef>
              <a:defRPr/>
            </a:pPr>
            <a:endParaRPr lang="en-US" dirty="0">
              <a:solidFill>
                <a:srgbClr val="006600"/>
              </a:solidFill>
            </a:endParaRPr>
          </a:p>
          <a:p>
            <a:pPr>
              <a:spcBef>
                <a:spcPct val="50000"/>
              </a:spcBef>
              <a:defRPr/>
            </a:pPr>
            <a:endParaRPr lang="en-US" dirty="0">
              <a:solidFill>
                <a:srgbClr val="006600"/>
              </a:solidFill>
            </a:endParaRPr>
          </a:p>
          <a:p>
            <a:pPr>
              <a:spcBef>
                <a:spcPct val="50000"/>
              </a:spcBef>
              <a:defRPr/>
            </a:pPr>
            <a:endParaRPr lang="en-US" dirty="0">
              <a:solidFill>
                <a:srgbClr val="006600"/>
              </a:solidFill>
            </a:endParaRPr>
          </a:p>
          <a:p>
            <a:pPr>
              <a:spcBef>
                <a:spcPct val="50000"/>
              </a:spcBef>
              <a:defRPr/>
            </a:pPr>
            <a:endParaRPr lang="en-US" sz="1600" dirty="0">
              <a:solidFill>
                <a:srgbClr val="006600"/>
              </a:solidFill>
            </a:endParaRPr>
          </a:p>
          <a:p>
            <a:pPr>
              <a:spcBef>
                <a:spcPct val="50000"/>
              </a:spcBef>
              <a:defRPr/>
            </a:pPr>
            <a:endParaRPr lang="en-US" sz="800" dirty="0" smtClean="0">
              <a:solidFill>
                <a:srgbClr val="006600"/>
              </a:solidFill>
            </a:endParaRPr>
          </a:p>
          <a:p>
            <a:pPr>
              <a:spcBef>
                <a:spcPct val="50000"/>
              </a:spcBef>
              <a:defRPr/>
            </a:pPr>
            <a:endParaRPr lang="en-US" sz="800" dirty="0">
              <a:solidFill>
                <a:srgbClr val="006600"/>
              </a:solidFill>
            </a:endParaRPr>
          </a:p>
          <a:p>
            <a:pPr>
              <a:spcBef>
                <a:spcPct val="50000"/>
              </a:spcBef>
              <a:defRPr/>
            </a:pPr>
            <a:endParaRPr lang="en-US" sz="800" dirty="0" smtClean="0">
              <a:solidFill>
                <a:srgbClr val="006600"/>
              </a:solidFill>
            </a:endParaRPr>
          </a:p>
          <a:p>
            <a:pPr>
              <a:spcBef>
                <a:spcPct val="50000"/>
              </a:spcBef>
              <a:defRPr/>
            </a:pPr>
            <a:endParaRPr lang="en-US" sz="800" dirty="0">
              <a:solidFill>
                <a:srgbClr val="006600"/>
              </a:solidFill>
            </a:endParaRPr>
          </a:p>
          <a:p>
            <a:pPr>
              <a:spcBef>
                <a:spcPct val="50000"/>
              </a:spcBef>
              <a:defRPr/>
            </a:pPr>
            <a:r>
              <a:rPr lang="en-US" sz="2000" b="1" dirty="0">
                <a:solidFill>
                  <a:srgbClr val="006600"/>
                </a:solidFill>
              </a:rPr>
              <a:t>O-H Stretch of a Carboxylic Acid</a:t>
            </a:r>
          </a:p>
        </p:txBody>
      </p:sp>
      <p:grpSp>
        <p:nvGrpSpPr>
          <p:cNvPr id="2" name="Group 1"/>
          <p:cNvGrpSpPr/>
          <p:nvPr/>
        </p:nvGrpSpPr>
        <p:grpSpPr>
          <a:xfrm>
            <a:off x="228600" y="1528354"/>
            <a:ext cx="8686800" cy="5101046"/>
            <a:chOff x="228600" y="1452154"/>
            <a:chExt cx="8686800" cy="5101046"/>
          </a:xfrm>
        </p:grpSpPr>
        <p:pic>
          <p:nvPicPr>
            <p:cNvPr id="25604" name="Picture 6" descr="12_12Rev2"/>
            <p:cNvPicPr>
              <a:picLocks noChangeAspect="1" noChangeArrowheads="1"/>
            </p:cNvPicPr>
            <p:nvPr/>
          </p:nvPicPr>
          <p:blipFill>
            <a:blip r:embed="rId2" cstate="print"/>
            <a:srcRect/>
            <a:stretch>
              <a:fillRect/>
            </a:stretch>
          </p:blipFill>
          <p:spPr bwMode="auto">
            <a:xfrm>
              <a:off x="2438400" y="4119563"/>
              <a:ext cx="6477000" cy="2433637"/>
            </a:xfrm>
            <a:prstGeom prst="rect">
              <a:avLst/>
            </a:prstGeom>
            <a:noFill/>
            <a:ln w="9525">
              <a:noFill/>
              <a:miter lim="800000"/>
              <a:headEnd/>
              <a:tailEnd/>
            </a:ln>
          </p:spPr>
        </p:pic>
        <p:pic>
          <p:nvPicPr>
            <p:cNvPr id="25605" name="Picture 7" descr="12_12Rev1"/>
            <p:cNvPicPr>
              <a:picLocks noChangeAspect="1" noChangeArrowheads="1"/>
            </p:cNvPicPr>
            <p:nvPr/>
          </p:nvPicPr>
          <p:blipFill>
            <a:blip r:embed="rId3" cstate="print"/>
            <a:srcRect/>
            <a:stretch>
              <a:fillRect/>
            </a:stretch>
          </p:blipFill>
          <p:spPr bwMode="auto">
            <a:xfrm>
              <a:off x="228600" y="4592638"/>
              <a:ext cx="2133600" cy="1590675"/>
            </a:xfrm>
            <a:prstGeom prst="rect">
              <a:avLst/>
            </a:prstGeom>
            <a:noFill/>
            <a:ln w="9525">
              <a:noFill/>
              <a:miter lim="800000"/>
              <a:headEnd/>
              <a:tailEnd/>
            </a:ln>
          </p:spPr>
        </p:pic>
        <p:grpSp>
          <p:nvGrpSpPr>
            <p:cNvPr id="8" name="Group 7"/>
            <p:cNvGrpSpPr/>
            <p:nvPr/>
          </p:nvGrpSpPr>
          <p:grpSpPr>
            <a:xfrm>
              <a:off x="990600" y="1452154"/>
              <a:ext cx="7162800" cy="2357846"/>
              <a:chOff x="990600" y="1143000"/>
              <a:chExt cx="7162800" cy="2357846"/>
            </a:xfrm>
          </p:grpSpPr>
          <p:pic>
            <p:nvPicPr>
              <p:cNvPr id="25603" name="Picture 5" descr="12_11Rev2"/>
              <p:cNvPicPr>
                <a:picLocks noChangeAspect="1" noChangeArrowheads="1"/>
              </p:cNvPicPr>
              <p:nvPr/>
            </p:nvPicPr>
            <p:blipFill rotWithShape="1">
              <a:blip r:embed="rId4" cstate="print"/>
              <a:srcRect b="6234"/>
              <a:stretch/>
            </p:blipFill>
            <p:spPr bwMode="auto">
              <a:xfrm>
                <a:off x="1143000" y="1143000"/>
                <a:ext cx="7010400" cy="2357846"/>
              </a:xfrm>
              <a:prstGeom prst="rect">
                <a:avLst/>
              </a:prstGeom>
              <a:noFill/>
              <a:ln w="9525">
                <a:noFill/>
                <a:miter lim="800000"/>
                <a:headEnd/>
                <a:tailEnd/>
              </a:ln>
            </p:spPr>
          </p:pic>
          <p:sp>
            <p:nvSpPr>
              <p:cNvPr id="6" name="TextBox 5"/>
              <p:cNvSpPr txBox="1"/>
              <p:nvPr/>
            </p:nvSpPr>
            <p:spPr>
              <a:xfrm>
                <a:off x="990600" y="1825823"/>
                <a:ext cx="914400" cy="307777"/>
              </a:xfrm>
              <a:prstGeom prst="rect">
                <a:avLst/>
              </a:prstGeom>
              <a:noFill/>
            </p:spPr>
            <p:txBody>
              <a:bodyPr wrap="square" rtlCol="0">
                <a:spAutoFit/>
              </a:bodyPr>
              <a:lstStyle/>
              <a:p>
                <a:r>
                  <a:rPr lang="en-US" sz="1400" dirty="0" smtClean="0">
                    <a:solidFill>
                      <a:srgbClr val="FF0000"/>
                    </a:solidFill>
                  </a:rPr>
                  <a:t>overtone</a:t>
                </a:r>
                <a:endParaRPr lang="en-US" sz="1400" dirty="0">
                  <a:solidFill>
                    <a:srgbClr val="FF0000"/>
                  </a:solidFill>
                </a:endParaRPr>
              </a:p>
            </p:txBody>
          </p:sp>
          <p:cxnSp>
            <p:nvCxnSpPr>
              <p:cNvPr id="7" name="Straight Arrow Connector 6"/>
              <p:cNvCxnSpPr/>
              <p:nvPr/>
            </p:nvCxnSpPr>
            <p:spPr>
              <a:xfrm flipV="1">
                <a:off x="1828800" y="1752600"/>
                <a:ext cx="228600" cy="2286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53568" y="170688"/>
            <a:ext cx="8473440" cy="624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ahoma" pitchFamily="34" charset="0"/>
                <a:cs typeface="Arial" charset="0"/>
              </a:defRPr>
            </a:lvl1pPr>
            <a:lvl2pPr marL="742950" indent="-285750" eaLnBrk="0" hangingPunct="0">
              <a:defRPr sz="1600">
                <a:solidFill>
                  <a:schemeClr val="tx1"/>
                </a:solidFill>
                <a:latin typeface="Tahoma" pitchFamily="34" charset="0"/>
                <a:cs typeface="Arial" charset="0"/>
              </a:defRPr>
            </a:lvl2pPr>
            <a:lvl3pPr marL="1143000" indent="-228600" eaLnBrk="0" hangingPunct="0">
              <a:defRPr sz="1600">
                <a:solidFill>
                  <a:schemeClr val="tx1"/>
                </a:solidFill>
                <a:latin typeface="Tahoma" pitchFamily="34" charset="0"/>
                <a:cs typeface="Arial" charset="0"/>
              </a:defRPr>
            </a:lvl3pPr>
            <a:lvl4pPr marL="1600200" indent="-228600" eaLnBrk="0" hangingPunct="0">
              <a:defRPr sz="1600">
                <a:solidFill>
                  <a:schemeClr val="tx1"/>
                </a:solidFill>
                <a:latin typeface="Tahoma" pitchFamily="34" charset="0"/>
                <a:cs typeface="Arial" charset="0"/>
              </a:defRPr>
            </a:lvl4pPr>
            <a:lvl5pPr marL="2057400" indent="-228600" eaLnBrk="0" hangingPunct="0">
              <a:defRPr sz="1600">
                <a:solidFill>
                  <a:schemeClr val="tx1"/>
                </a:solidFill>
                <a:latin typeface="Tahoma" pitchFamily="34" charset="0"/>
                <a:cs typeface="Arial" charset="0"/>
              </a:defRPr>
            </a:lvl5pPr>
            <a:lvl6pPr marL="2514600" indent="-228600" eaLnBrk="0" fontAlgn="base" hangingPunct="0">
              <a:spcBef>
                <a:spcPct val="0"/>
              </a:spcBef>
              <a:spcAft>
                <a:spcPct val="0"/>
              </a:spcAft>
              <a:defRPr sz="1600">
                <a:solidFill>
                  <a:schemeClr val="tx1"/>
                </a:solidFill>
                <a:latin typeface="Tahoma" pitchFamily="34" charset="0"/>
                <a:cs typeface="Arial" charset="0"/>
              </a:defRPr>
            </a:lvl6pPr>
            <a:lvl7pPr marL="2971800" indent="-228600" eaLnBrk="0" fontAlgn="base" hangingPunct="0">
              <a:spcBef>
                <a:spcPct val="0"/>
              </a:spcBef>
              <a:spcAft>
                <a:spcPct val="0"/>
              </a:spcAft>
              <a:defRPr sz="1600">
                <a:solidFill>
                  <a:schemeClr val="tx1"/>
                </a:solidFill>
                <a:latin typeface="Tahoma" pitchFamily="34" charset="0"/>
                <a:cs typeface="Arial" charset="0"/>
              </a:defRPr>
            </a:lvl7pPr>
            <a:lvl8pPr marL="3429000" indent="-228600" eaLnBrk="0" fontAlgn="base" hangingPunct="0">
              <a:spcBef>
                <a:spcPct val="0"/>
              </a:spcBef>
              <a:spcAft>
                <a:spcPct val="0"/>
              </a:spcAft>
              <a:defRPr sz="1600">
                <a:solidFill>
                  <a:schemeClr val="tx1"/>
                </a:solidFill>
                <a:latin typeface="Tahoma" pitchFamily="34" charset="0"/>
                <a:cs typeface="Arial" charset="0"/>
              </a:defRPr>
            </a:lvl8pPr>
            <a:lvl9pPr marL="3886200" indent="-228600" eaLnBrk="0" fontAlgn="base" hangingPunct="0">
              <a:spcBef>
                <a:spcPct val="0"/>
              </a:spcBef>
              <a:spcAft>
                <a:spcPct val="0"/>
              </a:spcAft>
              <a:defRPr sz="1600">
                <a:solidFill>
                  <a:schemeClr val="tx1"/>
                </a:solidFill>
                <a:latin typeface="Tahoma" pitchFamily="34" charset="0"/>
                <a:cs typeface="Arial" charset="0"/>
              </a:defRPr>
            </a:lvl9pPr>
          </a:lstStyle>
          <a:p>
            <a:pPr algn="ctr" eaLnBrk="1" hangingPunct="1">
              <a:spcBef>
                <a:spcPct val="50000"/>
              </a:spcBef>
              <a:defRPr/>
            </a:pPr>
            <a:r>
              <a:rPr lang="en-US" sz="2800" b="1" dirty="0" smtClean="0">
                <a:effectLst>
                  <a:outerShdw blurRad="38100" dist="38100" dir="2700000" algn="tl">
                    <a:srgbClr val="C0C0C0"/>
                  </a:outerShdw>
                </a:effectLst>
                <a:latin typeface="Arial Black" panose="020B0A04020102020204" pitchFamily="34" charset="0"/>
              </a:rPr>
              <a:t>FUNDAMENTAL CONCEPTS</a:t>
            </a:r>
          </a:p>
          <a:p>
            <a:pPr marL="285750" indent="-285750" algn="just" eaLnBrk="1" hangingPunct="1">
              <a:spcBef>
                <a:spcPct val="50000"/>
              </a:spcBef>
              <a:buFont typeface="Wingdings" panose="05000000000000000000" pitchFamily="2" charset="2"/>
              <a:buChar char="q"/>
              <a:defRPr/>
            </a:pPr>
            <a:endParaRPr lang="en-US" sz="1200" dirty="0">
              <a:effectLst>
                <a:outerShdw blurRad="38100" dist="38100" dir="2700000" algn="tl">
                  <a:srgbClr val="C0C0C0"/>
                </a:outerShdw>
              </a:effectLst>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Element of </a:t>
            </a:r>
            <a:r>
              <a:rPr lang="en-US" sz="2000" b="1" dirty="0" err="1" smtClean="0">
                <a:solidFill>
                  <a:srgbClr val="006600"/>
                </a:solidFill>
                <a:latin typeface="Arial Black" panose="020B0A04020102020204" pitchFamily="34" charset="0"/>
              </a:rPr>
              <a:t>insaturation</a:t>
            </a:r>
            <a:endParaRPr lang="en-US" sz="2000"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endParaRPr lang="en-US"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Infrared and bond vibration: stretching and bending</a:t>
            </a:r>
          </a:p>
          <a:p>
            <a:pPr marL="285750" indent="-285750" algn="just" eaLnBrk="1" hangingPunct="1">
              <a:spcBef>
                <a:spcPct val="50000"/>
              </a:spcBef>
              <a:buFont typeface="Wingdings" panose="05000000000000000000" pitchFamily="2" charset="2"/>
              <a:buChar char="q"/>
              <a:defRPr/>
            </a:pPr>
            <a:endParaRPr lang="en-US"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Infrared and resonance</a:t>
            </a:r>
          </a:p>
          <a:p>
            <a:pPr marL="285750" indent="-285750" algn="just" eaLnBrk="1" hangingPunct="1">
              <a:spcBef>
                <a:spcPct val="50000"/>
              </a:spcBef>
              <a:buFont typeface="Wingdings" panose="05000000000000000000" pitchFamily="2" charset="2"/>
              <a:buChar char="q"/>
              <a:defRPr/>
            </a:pPr>
            <a:endParaRPr lang="en-US"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Mass spectrometry</a:t>
            </a:r>
          </a:p>
          <a:p>
            <a:pPr marL="285750" indent="-285750" algn="just" eaLnBrk="1" hangingPunct="1">
              <a:spcBef>
                <a:spcPct val="50000"/>
              </a:spcBef>
              <a:buFont typeface="Wingdings" panose="05000000000000000000" pitchFamily="2" charset="2"/>
              <a:buChar char="q"/>
              <a:defRPr/>
            </a:pPr>
            <a:endParaRPr lang="en-US"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Ionization and fragmentation</a:t>
            </a:r>
          </a:p>
          <a:p>
            <a:pPr marL="285750" indent="-285750" algn="just" eaLnBrk="1" hangingPunct="1">
              <a:spcBef>
                <a:spcPct val="50000"/>
              </a:spcBef>
              <a:buFont typeface="Wingdings" panose="05000000000000000000" pitchFamily="2" charset="2"/>
              <a:buChar char="q"/>
              <a:defRPr/>
            </a:pPr>
            <a:endParaRPr lang="en-US"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High resolution mass spectrometry</a:t>
            </a:r>
          </a:p>
          <a:p>
            <a:pPr marL="285750" indent="-285750" algn="just" eaLnBrk="1" hangingPunct="1">
              <a:spcBef>
                <a:spcPct val="50000"/>
              </a:spcBef>
              <a:buFont typeface="Wingdings" panose="05000000000000000000" pitchFamily="2" charset="2"/>
              <a:buChar char="q"/>
              <a:defRPr/>
            </a:pPr>
            <a:endParaRPr lang="en-US" b="1" dirty="0" smtClean="0">
              <a:solidFill>
                <a:srgbClr val="006600"/>
              </a:solidFill>
              <a:latin typeface="Arial Black" panose="020B0A04020102020204" pitchFamily="34" charset="0"/>
            </a:endParaRPr>
          </a:p>
          <a:p>
            <a:pPr marL="285750" indent="-285750" algn="just" eaLnBrk="1" hangingPunct="1">
              <a:spcBef>
                <a:spcPct val="50000"/>
              </a:spcBef>
              <a:buFont typeface="Wingdings" panose="05000000000000000000" pitchFamily="2" charset="2"/>
              <a:buChar char="q"/>
              <a:defRPr/>
            </a:pPr>
            <a:r>
              <a:rPr lang="en-US" sz="2000" b="1" dirty="0" smtClean="0">
                <a:solidFill>
                  <a:srgbClr val="006600"/>
                </a:solidFill>
                <a:latin typeface="Arial Black" panose="020B0A04020102020204" pitchFamily="34" charset="0"/>
              </a:rPr>
              <a:t>IR and structure elucidation</a:t>
            </a:r>
            <a:endParaRPr lang="en-US" sz="1100" b="1" dirty="0" smtClean="0">
              <a:solidFill>
                <a:srgbClr val="006600"/>
              </a:solidFill>
              <a:latin typeface="Arial Black" panose="020B0A04020102020204" pitchFamily="34" charset="0"/>
            </a:endParaRPr>
          </a:p>
        </p:txBody>
      </p:sp>
    </p:spTree>
    <p:extLst>
      <p:ext uri="{BB962C8B-B14F-4D97-AF65-F5344CB8AC3E}">
        <p14:creationId xmlns:p14="http://schemas.microsoft.com/office/powerpoint/2010/main" val="480613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Text Box 4"/>
          <p:cNvSpPr txBox="1">
            <a:spLocks noChangeArrowheads="1"/>
          </p:cNvSpPr>
          <p:nvPr/>
        </p:nvSpPr>
        <p:spPr bwMode="auto">
          <a:xfrm>
            <a:off x="228600" y="150197"/>
            <a:ext cx="8686800" cy="4924425"/>
          </a:xfrm>
          <a:prstGeom prst="rect">
            <a:avLst/>
          </a:prstGeom>
          <a:noFill/>
          <a:ln>
            <a:noFill/>
          </a:ln>
          <a:effectLst/>
          <a:extLst/>
        </p:spPr>
        <p:txBody>
          <a:bodyPr wrap="square">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rPr>
              <a:t>INFRARED AND FUNCTIONAL </a:t>
            </a:r>
            <a:r>
              <a:rPr lang="en-US" sz="2800" b="1" dirty="0">
                <a:effectLst>
                  <a:outerShdw blurRad="38100" dist="38100" dir="2700000" algn="tl">
                    <a:srgbClr val="C0C0C0"/>
                  </a:outerShdw>
                </a:effectLst>
                <a:latin typeface="Arial Black" panose="020B0A04020102020204" pitchFamily="34" charset="0"/>
              </a:rPr>
              <a:t>GROUPS</a:t>
            </a:r>
          </a:p>
          <a:p>
            <a:pPr eaLnBrk="0" hangingPunct="0">
              <a:defRPr/>
            </a:pPr>
            <a:endParaRPr lang="en-US" sz="1400" dirty="0">
              <a:solidFill>
                <a:srgbClr val="003300"/>
              </a:solidFill>
            </a:endParaRPr>
          </a:p>
          <a:p>
            <a:pPr eaLnBrk="0" hangingPunct="0">
              <a:defRPr/>
            </a:pPr>
            <a:r>
              <a:rPr lang="en-US" sz="2000" b="1" dirty="0">
                <a:solidFill>
                  <a:srgbClr val="006600"/>
                </a:solidFill>
              </a:rPr>
              <a:t>Variations in C=O Absorption</a:t>
            </a:r>
          </a:p>
          <a:p>
            <a:pPr eaLnBrk="0" hangingPunct="0">
              <a:defRPr/>
            </a:pPr>
            <a:endParaRPr lang="en-US" dirty="0">
              <a:solidFill>
                <a:schemeClr val="accent2"/>
              </a:solidFill>
            </a:endParaRPr>
          </a:p>
          <a:p>
            <a:pPr algn="just">
              <a:defRPr/>
            </a:pPr>
            <a:r>
              <a:rPr lang="en-US" dirty="0">
                <a:solidFill>
                  <a:srgbClr val="0000CC"/>
                </a:solidFill>
              </a:rPr>
              <a:t>Conjugation of C=O with C=C lowers the stretching frequency to ~1680 cm</a:t>
            </a:r>
            <a:r>
              <a:rPr lang="en-US" baseline="30000" dirty="0">
                <a:solidFill>
                  <a:srgbClr val="0000CC"/>
                </a:solidFill>
              </a:rPr>
              <a:t>-1</a:t>
            </a:r>
            <a:r>
              <a:rPr lang="en-US" dirty="0" smtClean="0">
                <a:solidFill>
                  <a:srgbClr val="0000CC"/>
                </a:solidFill>
              </a:rPr>
              <a:t>.</a:t>
            </a:r>
            <a:endParaRPr lang="en-US" dirty="0">
              <a:solidFill>
                <a:srgbClr val="0000CC"/>
              </a:solidFill>
            </a:endParaRPr>
          </a:p>
          <a:p>
            <a:pPr algn="just">
              <a:defRPr/>
            </a:pPr>
            <a:r>
              <a:rPr lang="en-US" dirty="0">
                <a:solidFill>
                  <a:srgbClr val="0000CC"/>
                </a:solidFill>
              </a:rPr>
              <a:t>The C=O group of an amide absorbs at an even lower frequency, 1640-1680 cm</a:t>
            </a:r>
            <a:r>
              <a:rPr lang="en-US" baseline="30000" dirty="0">
                <a:solidFill>
                  <a:srgbClr val="0000CC"/>
                </a:solidFill>
              </a:rPr>
              <a:t>-1</a:t>
            </a:r>
            <a:r>
              <a:rPr lang="en-US" dirty="0">
                <a:solidFill>
                  <a:srgbClr val="0000CC"/>
                </a:solidFill>
              </a:rPr>
              <a:t>.</a:t>
            </a:r>
          </a:p>
          <a:p>
            <a:pPr>
              <a:defRPr/>
            </a:pPr>
            <a:endParaRPr lang="en-US" dirty="0">
              <a:solidFill>
                <a:srgbClr val="0000CC"/>
              </a:solidFill>
            </a:endParaRPr>
          </a:p>
          <a:p>
            <a:pPr>
              <a:defRPr/>
            </a:pPr>
            <a:endParaRPr lang="en-US" dirty="0">
              <a:solidFill>
                <a:srgbClr val="0000CC"/>
              </a:solidFill>
            </a:endParaRPr>
          </a:p>
          <a:p>
            <a:pPr>
              <a:defRPr/>
            </a:pPr>
            <a:endParaRPr lang="en-US" dirty="0">
              <a:solidFill>
                <a:srgbClr val="0000CC"/>
              </a:solidFill>
            </a:endParaRPr>
          </a:p>
          <a:p>
            <a:pPr>
              <a:defRPr/>
            </a:pPr>
            <a:endParaRPr lang="en-US" dirty="0" smtClean="0">
              <a:solidFill>
                <a:srgbClr val="0000CC"/>
              </a:solidFill>
            </a:endParaRPr>
          </a:p>
          <a:p>
            <a:pPr>
              <a:defRPr/>
            </a:pPr>
            <a:endParaRPr lang="en-US" dirty="0" smtClean="0">
              <a:solidFill>
                <a:srgbClr val="0000CC"/>
              </a:solidFill>
            </a:endParaRPr>
          </a:p>
          <a:p>
            <a:pPr>
              <a:defRPr/>
            </a:pPr>
            <a:endParaRPr lang="en-US" dirty="0">
              <a:solidFill>
                <a:srgbClr val="0000CC"/>
              </a:solidFill>
            </a:endParaRPr>
          </a:p>
          <a:p>
            <a:pPr>
              <a:defRPr/>
            </a:pPr>
            <a:endParaRPr lang="en-US" dirty="0">
              <a:solidFill>
                <a:srgbClr val="0000CC"/>
              </a:solidFill>
            </a:endParaRPr>
          </a:p>
          <a:p>
            <a:pPr>
              <a:defRPr/>
            </a:pPr>
            <a:endParaRPr lang="en-US" dirty="0" smtClean="0">
              <a:solidFill>
                <a:srgbClr val="0000CC"/>
              </a:solidFill>
            </a:endParaRPr>
          </a:p>
          <a:p>
            <a:pPr>
              <a:defRPr/>
            </a:pPr>
            <a:endParaRPr lang="en-US" dirty="0" smtClean="0">
              <a:solidFill>
                <a:srgbClr val="0000CC"/>
              </a:solidFill>
            </a:endParaRPr>
          </a:p>
          <a:p>
            <a:pPr algn="just">
              <a:defRPr/>
            </a:pPr>
            <a:r>
              <a:rPr lang="en-US" dirty="0" smtClean="0">
                <a:solidFill>
                  <a:srgbClr val="0000CC"/>
                </a:solidFill>
              </a:rPr>
              <a:t>The </a:t>
            </a:r>
            <a:r>
              <a:rPr lang="en-US" dirty="0">
                <a:solidFill>
                  <a:srgbClr val="0000CC"/>
                </a:solidFill>
              </a:rPr>
              <a:t>C=O of an ester absorbs at a higher frequency, ~1730-1740 cm</a:t>
            </a:r>
            <a:r>
              <a:rPr lang="en-US" baseline="30000" dirty="0">
                <a:solidFill>
                  <a:srgbClr val="0000CC"/>
                </a:solidFill>
              </a:rPr>
              <a:t>-1</a:t>
            </a:r>
            <a:r>
              <a:rPr lang="en-US" dirty="0">
                <a:solidFill>
                  <a:srgbClr val="0000CC"/>
                </a:solidFill>
              </a:rPr>
              <a:t>, and carbonyl groups in small rings (5 C’s or less) absorb at an even higher frequency</a:t>
            </a:r>
          </a:p>
        </p:txBody>
      </p:sp>
      <p:graphicFrame>
        <p:nvGraphicFramePr>
          <p:cNvPr id="2" name="Object 1"/>
          <p:cNvGraphicFramePr>
            <a:graphicFrameLocks noChangeAspect="1"/>
          </p:cNvGraphicFramePr>
          <p:nvPr>
            <p:extLst>
              <p:ext uri="{D42A27DB-BD31-4B8C-83A1-F6EECF244321}">
                <p14:modId xmlns:p14="http://schemas.microsoft.com/office/powerpoint/2010/main" val="3004624477"/>
              </p:ext>
            </p:extLst>
          </p:nvPr>
        </p:nvGraphicFramePr>
        <p:xfrm>
          <a:off x="468538" y="2195511"/>
          <a:ext cx="8294462" cy="2071689"/>
        </p:xfrm>
        <a:graphic>
          <a:graphicData uri="http://schemas.openxmlformats.org/presentationml/2006/ole">
            <mc:AlternateContent xmlns:mc="http://schemas.openxmlformats.org/markup-compatibility/2006">
              <mc:Choice xmlns:v="urn:schemas-microsoft-com:vml" Requires="v">
                <p:oleObj spid="_x0000_s2249" name="CS ChemDraw Drawing" r:id="rId3" imgW="6833184" imgH="1706394" progId="ChemDraw.Document.6.0">
                  <p:embed/>
                </p:oleObj>
              </mc:Choice>
              <mc:Fallback>
                <p:oleObj name="CS ChemDraw Drawing" r:id="rId3" imgW="6833184" imgH="1706394" progId="ChemDraw.Document.6.0">
                  <p:embed/>
                  <p:pic>
                    <p:nvPicPr>
                      <p:cNvPr id="0" name=""/>
                      <p:cNvPicPr/>
                      <p:nvPr/>
                    </p:nvPicPr>
                    <p:blipFill>
                      <a:blip r:embed="rId4"/>
                      <a:stretch>
                        <a:fillRect/>
                      </a:stretch>
                    </p:blipFill>
                    <p:spPr>
                      <a:xfrm>
                        <a:off x="468538" y="2195511"/>
                        <a:ext cx="8294462" cy="2071689"/>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012011640"/>
              </p:ext>
            </p:extLst>
          </p:nvPr>
        </p:nvGraphicFramePr>
        <p:xfrm>
          <a:off x="589948" y="5231502"/>
          <a:ext cx="8096852" cy="1397898"/>
        </p:xfrm>
        <a:graphic>
          <a:graphicData uri="http://schemas.openxmlformats.org/presentationml/2006/ole">
            <mc:AlternateContent xmlns:mc="http://schemas.openxmlformats.org/markup-compatibility/2006">
              <mc:Choice xmlns:v="urn:schemas-microsoft-com:vml" Requires="v">
                <p:oleObj spid="_x0000_s2250" name="CS ChemDraw Drawing" r:id="rId5" imgW="5397657" imgH="932504" progId="ChemDraw.Document.6.0">
                  <p:embed/>
                </p:oleObj>
              </mc:Choice>
              <mc:Fallback>
                <p:oleObj name="CS ChemDraw Drawing" r:id="rId5" imgW="5397657" imgH="932504" progId="ChemDraw.Document.6.0">
                  <p:embed/>
                  <p:pic>
                    <p:nvPicPr>
                      <p:cNvPr id="0" name=""/>
                      <p:cNvPicPr/>
                      <p:nvPr/>
                    </p:nvPicPr>
                    <p:blipFill>
                      <a:blip r:embed="rId6"/>
                      <a:stretch>
                        <a:fillRect/>
                      </a:stretch>
                    </p:blipFill>
                    <p:spPr>
                      <a:xfrm>
                        <a:off x="589948" y="5231502"/>
                        <a:ext cx="8096852" cy="139789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228600" y="152400"/>
            <a:ext cx="8686800" cy="5509200"/>
          </a:xfrm>
          <a:prstGeom prst="rect">
            <a:avLst/>
          </a:prstGeom>
          <a:noFill/>
          <a:ln>
            <a:noFill/>
          </a:ln>
          <a:effectLst/>
          <a:extLst/>
        </p:spPr>
        <p:txBody>
          <a:bodyPr wrap="square">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rPr>
              <a:t>INFRARED AND FUNCTIONAL GROUPS</a:t>
            </a:r>
          </a:p>
          <a:p>
            <a:pPr algn="just">
              <a:spcBef>
                <a:spcPct val="50000"/>
              </a:spcBef>
              <a:defRPr/>
            </a:pPr>
            <a:endParaRPr lang="en-US" sz="2000" b="1" dirty="0" smtClean="0">
              <a:solidFill>
                <a:srgbClr val="0000CC"/>
              </a:solidFill>
            </a:endParaRPr>
          </a:p>
          <a:p>
            <a:pPr algn="just">
              <a:spcBef>
                <a:spcPct val="50000"/>
              </a:spcBef>
              <a:defRPr/>
            </a:pPr>
            <a:r>
              <a:rPr lang="en-US" sz="2000" b="1" dirty="0" smtClean="0">
                <a:solidFill>
                  <a:srgbClr val="0000CC"/>
                </a:solidFill>
              </a:rPr>
              <a:t>Examples:</a:t>
            </a:r>
            <a:endParaRPr lang="en-US" sz="2000" b="1" dirty="0">
              <a:solidFill>
                <a:srgbClr val="0000CC"/>
              </a:solidFill>
            </a:endParaRPr>
          </a:p>
          <a:p>
            <a:pPr algn="just">
              <a:spcBef>
                <a:spcPct val="50000"/>
              </a:spcBef>
              <a:defRPr/>
            </a:pPr>
            <a:r>
              <a:rPr lang="en-US" dirty="0" smtClean="0">
                <a:solidFill>
                  <a:srgbClr val="0000CC"/>
                </a:solidFill>
              </a:rPr>
              <a:t>1. How </a:t>
            </a:r>
            <a:r>
              <a:rPr lang="en-US" dirty="0">
                <a:solidFill>
                  <a:srgbClr val="0000CC"/>
                </a:solidFill>
              </a:rPr>
              <a:t>could IR spectroscopy be used to distinguish between the following pair of compounds?</a:t>
            </a:r>
          </a:p>
          <a:p>
            <a:pPr algn="just">
              <a:spcBef>
                <a:spcPct val="50000"/>
              </a:spcBef>
              <a:defRPr/>
            </a:pPr>
            <a:endParaRPr lang="en-US" dirty="0" smtClean="0">
              <a:solidFill>
                <a:srgbClr val="0000CC"/>
              </a:solidFill>
            </a:endParaRPr>
          </a:p>
          <a:p>
            <a:pPr algn="just">
              <a:spcBef>
                <a:spcPct val="50000"/>
              </a:spcBef>
              <a:defRPr/>
            </a:pPr>
            <a:endParaRPr lang="en-US" dirty="0" smtClean="0">
              <a:solidFill>
                <a:srgbClr val="0000CC"/>
              </a:solidFill>
            </a:endParaRPr>
          </a:p>
          <a:p>
            <a:pPr algn="just">
              <a:spcBef>
                <a:spcPct val="50000"/>
              </a:spcBef>
              <a:defRPr/>
            </a:pPr>
            <a:endParaRPr lang="en-US" dirty="0" smtClean="0">
              <a:solidFill>
                <a:srgbClr val="0000CC"/>
              </a:solidFill>
            </a:endParaRPr>
          </a:p>
          <a:p>
            <a:pPr algn="just">
              <a:spcBef>
                <a:spcPct val="50000"/>
              </a:spcBef>
              <a:defRPr/>
            </a:pPr>
            <a:endParaRPr lang="en-US" dirty="0" smtClean="0">
              <a:solidFill>
                <a:srgbClr val="0000CC"/>
              </a:solidFill>
            </a:endParaRPr>
          </a:p>
          <a:p>
            <a:pPr algn="just">
              <a:spcBef>
                <a:spcPct val="50000"/>
              </a:spcBef>
              <a:defRPr/>
            </a:pPr>
            <a:endParaRPr lang="en-US" dirty="0" smtClean="0">
              <a:solidFill>
                <a:srgbClr val="0000CC"/>
              </a:solidFill>
            </a:endParaRPr>
          </a:p>
          <a:p>
            <a:pPr algn="just">
              <a:spcBef>
                <a:spcPct val="50000"/>
              </a:spcBef>
              <a:defRPr/>
            </a:pPr>
            <a:endParaRPr lang="en-US" sz="1400" dirty="0">
              <a:solidFill>
                <a:srgbClr val="0000CC"/>
              </a:solidFill>
            </a:endParaRPr>
          </a:p>
          <a:p>
            <a:pPr algn="just">
              <a:spcBef>
                <a:spcPct val="50000"/>
              </a:spcBef>
              <a:defRPr/>
            </a:pPr>
            <a:r>
              <a:rPr lang="en-US" dirty="0" smtClean="0">
                <a:solidFill>
                  <a:srgbClr val="0000CC"/>
                </a:solidFill>
              </a:rPr>
              <a:t>2. You </a:t>
            </a:r>
            <a:r>
              <a:rPr lang="en-US" dirty="0">
                <a:solidFill>
                  <a:srgbClr val="0000CC"/>
                </a:solidFill>
              </a:rPr>
              <a:t>ran the following reaction in the lab. Predict the major signals and their relative area in the IR spectra for both the product and the reactant. Explain how IR spectroscopy could be used to check if the reaction worked</a:t>
            </a:r>
            <a:r>
              <a:rPr lang="en-US" dirty="0" smtClean="0">
                <a:solidFill>
                  <a:srgbClr val="0000CC"/>
                </a:solidFill>
              </a:rPr>
              <a:t>.</a:t>
            </a:r>
            <a:endParaRPr lang="en-US" sz="1600" dirty="0">
              <a:solidFill>
                <a:srgbClr val="000066"/>
              </a:solidFill>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816053013"/>
              </p:ext>
            </p:extLst>
          </p:nvPr>
        </p:nvGraphicFramePr>
        <p:xfrm>
          <a:off x="2128838" y="5662613"/>
          <a:ext cx="4886325" cy="966787"/>
        </p:xfrm>
        <a:graphic>
          <a:graphicData uri="http://schemas.openxmlformats.org/presentationml/2006/ole">
            <mc:AlternateContent xmlns:mc="http://schemas.openxmlformats.org/markup-compatibility/2006">
              <mc:Choice xmlns:v="urn:schemas-microsoft-com:vml" Requires="v">
                <p:oleObj spid="_x0000_s3272" name="CS ChemDraw Drawing" r:id="rId3" imgW="4885701" imgH="966011" progId="ChemDraw.Document.6.0">
                  <p:embed/>
                </p:oleObj>
              </mc:Choice>
              <mc:Fallback>
                <p:oleObj name="CS ChemDraw Drawing" r:id="rId3" imgW="4885701" imgH="966011" progId="ChemDraw.Document.6.0">
                  <p:embed/>
                  <p:pic>
                    <p:nvPicPr>
                      <p:cNvPr id="0" name=""/>
                      <p:cNvPicPr/>
                      <p:nvPr/>
                    </p:nvPicPr>
                    <p:blipFill>
                      <a:blip r:embed="rId4"/>
                      <a:stretch>
                        <a:fillRect/>
                      </a:stretch>
                    </p:blipFill>
                    <p:spPr>
                      <a:xfrm>
                        <a:off x="2128838" y="5662613"/>
                        <a:ext cx="4886325" cy="966787"/>
                      </a:xfrm>
                      <a:prstGeom prst="rect">
                        <a:avLst/>
                      </a:prstGeom>
                    </p:spPr>
                  </p:pic>
                </p:oleObj>
              </mc:Fallback>
            </mc:AlternateContent>
          </a:graphicData>
        </a:graphic>
      </p:graphicFrame>
      <p:sp>
        <p:nvSpPr>
          <p:cNvPr id="6" name="TextBox 5"/>
          <p:cNvSpPr txBox="1"/>
          <p:nvPr/>
        </p:nvSpPr>
        <p:spPr>
          <a:xfrm>
            <a:off x="4648200" y="1078468"/>
            <a:ext cx="3962400" cy="369332"/>
          </a:xfrm>
          <a:prstGeom prst="rect">
            <a:avLst/>
          </a:prstGeom>
          <a:noFill/>
          <a:ln>
            <a:solidFill>
              <a:srgbClr val="003300"/>
            </a:solidFill>
          </a:ln>
        </p:spPr>
        <p:txBody>
          <a:bodyPr wrap="square" rtlCol="0">
            <a:spAutoFit/>
          </a:bodyPr>
          <a:lstStyle/>
          <a:p>
            <a:r>
              <a:rPr lang="en-US" b="1" dirty="0" smtClean="0">
                <a:solidFill>
                  <a:srgbClr val="2A0015"/>
                </a:solidFill>
                <a:latin typeface="Calibri" pitchFamily="34" charset="0"/>
              </a:rPr>
              <a:t>Practice 15.2 to 15.4 P. 693, 15.14 P. 716</a:t>
            </a:r>
          </a:p>
        </p:txBody>
      </p:sp>
      <p:graphicFrame>
        <p:nvGraphicFramePr>
          <p:cNvPr id="8" name="Object 7"/>
          <p:cNvGraphicFramePr>
            <a:graphicFrameLocks noChangeAspect="1"/>
          </p:cNvGraphicFramePr>
          <p:nvPr>
            <p:extLst>
              <p:ext uri="{D42A27DB-BD31-4B8C-83A1-F6EECF244321}">
                <p14:modId xmlns:p14="http://schemas.microsoft.com/office/powerpoint/2010/main" val="1212204351"/>
              </p:ext>
            </p:extLst>
          </p:nvPr>
        </p:nvGraphicFramePr>
        <p:xfrm>
          <a:off x="1143000" y="2031398"/>
          <a:ext cx="6956425" cy="2616802"/>
        </p:xfrm>
        <a:graphic>
          <a:graphicData uri="http://schemas.openxmlformats.org/presentationml/2006/ole">
            <mc:AlternateContent xmlns:mc="http://schemas.openxmlformats.org/markup-compatibility/2006">
              <mc:Choice xmlns:v="urn:schemas-microsoft-com:vml" Requires="v">
                <p:oleObj spid="_x0000_s3273" name="CS ChemDraw Drawing" r:id="rId5" imgW="7966879" imgH="2997200" progId="ChemDraw.Document.6.0">
                  <p:embed/>
                </p:oleObj>
              </mc:Choice>
              <mc:Fallback>
                <p:oleObj name="CS ChemDraw Drawing" r:id="rId5" imgW="7966879" imgH="2997200" progId="ChemDraw.Document.6.0">
                  <p:embed/>
                  <p:pic>
                    <p:nvPicPr>
                      <p:cNvPr id="0" name=""/>
                      <p:cNvPicPr/>
                      <p:nvPr/>
                    </p:nvPicPr>
                    <p:blipFill>
                      <a:blip r:embed="rId6"/>
                      <a:stretch>
                        <a:fillRect/>
                      </a:stretch>
                    </p:blipFill>
                    <p:spPr>
                      <a:xfrm>
                        <a:off x="1143000" y="2031398"/>
                        <a:ext cx="6956425" cy="261680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12_14"/>
          <p:cNvPicPr>
            <a:picLocks noChangeAspect="1" noChangeArrowheads="1"/>
          </p:cNvPicPr>
          <p:nvPr/>
        </p:nvPicPr>
        <p:blipFill rotWithShape="1">
          <a:blip r:embed="rId2" cstate="print"/>
          <a:srcRect b="6563"/>
          <a:stretch/>
        </p:blipFill>
        <p:spPr bwMode="auto">
          <a:xfrm>
            <a:off x="457200" y="4147457"/>
            <a:ext cx="8458200" cy="2634343"/>
          </a:xfrm>
          <a:prstGeom prst="rect">
            <a:avLst/>
          </a:prstGeom>
          <a:noFill/>
          <a:ln w="9525">
            <a:noFill/>
            <a:miter lim="800000"/>
            <a:headEnd/>
            <a:tailEnd/>
          </a:ln>
        </p:spPr>
      </p:pic>
      <p:sp>
        <p:nvSpPr>
          <p:cNvPr id="34820" name="Text Box 4"/>
          <p:cNvSpPr txBox="1">
            <a:spLocks noChangeArrowheads="1"/>
          </p:cNvSpPr>
          <p:nvPr/>
        </p:nvSpPr>
        <p:spPr bwMode="auto">
          <a:xfrm>
            <a:off x="304800" y="207963"/>
            <a:ext cx="8458200" cy="4339650"/>
          </a:xfrm>
          <a:prstGeom prst="rect">
            <a:avLst/>
          </a:prstGeom>
          <a:noFill/>
          <a:ln>
            <a:noFill/>
          </a:ln>
          <a:effectLst/>
          <a:extLst/>
        </p:spPr>
        <p:txBody>
          <a:bodyPr>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rPr>
              <a:t>INFRARED AND FUNCTIONAL </a:t>
            </a:r>
            <a:r>
              <a:rPr lang="en-US" sz="2800" b="1" dirty="0">
                <a:effectLst>
                  <a:outerShdw blurRad="38100" dist="38100" dir="2700000" algn="tl">
                    <a:srgbClr val="C0C0C0"/>
                  </a:outerShdw>
                </a:effectLst>
                <a:latin typeface="Arial Black" panose="020B0A04020102020204" pitchFamily="34" charset="0"/>
              </a:rPr>
              <a:t>GROUPS</a:t>
            </a:r>
          </a:p>
          <a:p>
            <a:pPr algn="just" eaLnBrk="0" hangingPunct="0">
              <a:defRPr/>
            </a:pPr>
            <a:endParaRPr lang="en-US" sz="2000" b="1" dirty="0" smtClean="0">
              <a:solidFill>
                <a:srgbClr val="006600"/>
              </a:solidFill>
            </a:endParaRPr>
          </a:p>
          <a:p>
            <a:pPr algn="just" eaLnBrk="0" hangingPunct="0">
              <a:defRPr/>
            </a:pPr>
            <a:r>
              <a:rPr lang="en-US" sz="2000" b="1" dirty="0" smtClean="0">
                <a:solidFill>
                  <a:srgbClr val="006600"/>
                </a:solidFill>
              </a:rPr>
              <a:t>An </a:t>
            </a:r>
            <a:r>
              <a:rPr lang="en-US" sz="2000" b="1" dirty="0">
                <a:solidFill>
                  <a:srgbClr val="006600"/>
                </a:solidFill>
              </a:rPr>
              <a:t>Amide IR </a:t>
            </a:r>
            <a:r>
              <a:rPr lang="en-US" sz="2000" b="1" dirty="0" smtClean="0">
                <a:solidFill>
                  <a:srgbClr val="006600"/>
                </a:solidFill>
              </a:rPr>
              <a:t>Spectrum</a:t>
            </a:r>
          </a:p>
          <a:p>
            <a:pPr algn="just" eaLnBrk="0" hangingPunct="0">
              <a:defRPr/>
            </a:pPr>
            <a:endParaRPr lang="en-US" b="1" dirty="0" smtClean="0">
              <a:solidFill>
                <a:srgbClr val="006600"/>
              </a:solidFill>
            </a:endParaRPr>
          </a:p>
          <a:p>
            <a:pPr algn="just" eaLnBrk="0" hangingPunct="0">
              <a:defRPr/>
            </a:pPr>
            <a:endParaRPr lang="en-US" b="1" dirty="0" smtClean="0">
              <a:solidFill>
                <a:srgbClr val="006600"/>
              </a:solidFill>
            </a:endParaRPr>
          </a:p>
          <a:p>
            <a:pPr algn="just" eaLnBrk="0" hangingPunct="0">
              <a:defRPr/>
            </a:pPr>
            <a:endParaRPr lang="en-US" b="1" dirty="0" smtClean="0">
              <a:solidFill>
                <a:srgbClr val="006600"/>
              </a:solidFill>
            </a:endParaRPr>
          </a:p>
          <a:p>
            <a:pPr algn="just" eaLnBrk="0" hangingPunct="0">
              <a:defRPr/>
            </a:pPr>
            <a:endParaRPr lang="en-US" b="1" dirty="0" smtClean="0">
              <a:solidFill>
                <a:srgbClr val="006600"/>
              </a:solidFill>
            </a:endParaRPr>
          </a:p>
          <a:p>
            <a:pPr algn="just" eaLnBrk="0" hangingPunct="0">
              <a:defRPr/>
            </a:pPr>
            <a:endParaRPr lang="en-US" b="1" dirty="0" smtClean="0">
              <a:solidFill>
                <a:srgbClr val="006600"/>
              </a:solidFill>
            </a:endParaRPr>
          </a:p>
          <a:p>
            <a:pPr algn="just" eaLnBrk="0" hangingPunct="0">
              <a:defRPr/>
            </a:pPr>
            <a:endParaRPr lang="en-US" b="1" dirty="0" smtClean="0">
              <a:solidFill>
                <a:srgbClr val="006600"/>
              </a:solidFill>
            </a:endParaRPr>
          </a:p>
          <a:p>
            <a:pPr algn="just" eaLnBrk="0" hangingPunct="0">
              <a:defRPr/>
            </a:pPr>
            <a:endParaRPr lang="en-US" b="1" dirty="0" smtClean="0">
              <a:solidFill>
                <a:srgbClr val="006600"/>
              </a:solidFill>
            </a:endParaRPr>
          </a:p>
          <a:p>
            <a:pPr algn="just" eaLnBrk="0" hangingPunct="0">
              <a:defRPr/>
            </a:pPr>
            <a:endParaRPr lang="en-US" b="1" dirty="0" smtClean="0">
              <a:solidFill>
                <a:srgbClr val="006600"/>
              </a:solidFill>
            </a:endParaRPr>
          </a:p>
          <a:p>
            <a:pPr algn="just" eaLnBrk="0" hangingPunct="0">
              <a:defRPr/>
            </a:pPr>
            <a:endParaRPr lang="en-US" b="1" dirty="0" smtClean="0">
              <a:solidFill>
                <a:srgbClr val="006600"/>
              </a:solidFill>
            </a:endParaRPr>
          </a:p>
          <a:p>
            <a:pPr algn="just" eaLnBrk="0" hangingPunct="0">
              <a:defRPr/>
            </a:pPr>
            <a:endParaRPr lang="en-US" sz="800" b="1" dirty="0" smtClean="0">
              <a:solidFill>
                <a:srgbClr val="006600"/>
              </a:solidFill>
            </a:endParaRPr>
          </a:p>
          <a:p>
            <a:pPr algn="just" eaLnBrk="0" hangingPunct="0">
              <a:defRPr/>
            </a:pPr>
            <a:r>
              <a:rPr lang="en-US" sz="2000" b="1" dirty="0" smtClean="0">
                <a:solidFill>
                  <a:srgbClr val="006600"/>
                </a:solidFill>
              </a:rPr>
              <a:t>A </a:t>
            </a:r>
            <a:r>
              <a:rPr lang="en-US" sz="2000" b="1" dirty="0" err="1" smtClean="0">
                <a:solidFill>
                  <a:srgbClr val="006600"/>
                </a:solidFill>
              </a:rPr>
              <a:t>Nitrile</a:t>
            </a:r>
            <a:r>
              <a:rPr lang="en-US" sz="2000" b="1" dirty="0" smtClean="0">
                <a:solidFill>
                  <a:srgbClr val="006600"/>
                </a:solidFill>
              </a:rPr>
              <a:t> IR Spectrum</a:t>
            </a:r>
          </a:p>
          <a:p>
            <a:pPr algn="just" eaLnBrk="0" hangingPunct="0">
              <a:defRPr/>
            </a:pPr>
            <a:endParaRPr lang="en-US" dirty="0">
              <a:solidFill>
                <a:srgbClr val="0000CC"/>
              </a:solidFill>
            </a:endParaRPr>
          </a:p>
        </p:txBody>
      </p:sp>
      <p:pic>
        <p:nvPicPr>
          <p:cNvPr id="26627" name="Picture 5" descr="12_13Rev1"/>
          <p:cNvPicPr>
            <a:picLocks noChangeAspect="1" noChangeArrowheads="1"/>
          </p:cNvPicPr>
          <p:nvPr/>
        </p:nvPicPr>
        <p:blipFill>
          <a:blip r:embed="rId3" cstate="print"/>
          <a:srcRect/>
          <a:stretch>
            <a:fillRect/>
          </a:stretch>
        </p:blipFill>
        <p:spPr bwMode="auto">
          <a:xfrm>
            <a:off x="377825" y="1295400"/>
            <a:ext cx="8537575"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Text Box 4"/>
          <p:cNvSpPr txBox="1">
            <a:spLocks noChangeArrowheads="1"/>
          </p:cNvSpPr>
          <p:nvPr/>
        </p:nvSpPr>
        <p:spPr bwMode="auto">
          <a:xfrm>
            <a:off x="304800" y="152400"/>
            <a:ext cx="8610600" cy="6278642"/>
          </a:xfrm>
          <a:prstGeom prst="rect">
            <a:avLst/>
          </a:prstGeom>
          <a:noFill/>
          <a:ln>
            <a:noFill/>
          </a:ln>
          <a:effectLst/>
          <a:extLst/>
        </p:spPr>
        <p:txBody>
          <a:bodyPr wrap="square">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rPr>
              <a:t>SUMMARY OF IR ABSORPTIONS</a:t>
            </a:r>
          </a:p>
          <a:p>
            <a:pPr eaLnBrk="0" hangingPunct="0">
              <a:defRPr/>
            </a:pPr>
            <a:endParaRPr lang="en-US" sz="1200" dirty="0">
              <a:solidFill>
                <a:srgbClr val="003300"/>
              </a:solidFill>
            </a:endParaRPr>
          </a:p>
          <a:p>
            <a:pPr algn="just" eaLnBrk="0" hangingPunct="0">
              <a:defRPr/>
            </a:pPr>
            <a:r>
              <a:rPr lang="en-US" sz="2000" b="1" dirty="0" smtClean="0">
                <a:solidFill>
                  <a:srgbClr val="006600"/>
                </a:solidFill>
              </a:rPr>
              <a:t>Carbon - Nitrogen Stretching</a:t>
            </a:r>
          </a:p>
          <a:p>
            <a:pPr eaLnBrk="0" hangingPunct="0">
              <a:defRPr/>
            </a:pPr>
            <a:endParaRPr lang="en-US" dirty="0" smtClean="0">
              <a:solidFill>
                <a:schemeClr val="accent2"/>
              </a:solidFill>
              <a:latin typeface="Tahoma" pitchFamily="34" charset="0"/>
            </a:endParaRPr>
          </a:p>
          <a:p>
            <a:pPr marL="285750" indent="-285750">
              <a:buFont typeface="Wingdings" panose="05000000000000000000" pitchFamily="2" charset="2"/>
              <a:buChar char="q"/>
              <a:defRPr/>
            </a:pPr>
            <a:r>
              <a:rPr lang="en-US" sz="2000" b="1" dirty="0" smtClean="0">
                <a:solidFill>
                  <a:srgbClr val="2E0000"/>
                </a:solidFill>
              </a:rPr>
              <a:t>C - N absorbs around 1200 cm</a:t>
            </a:r>
            <a:r>
              <a:rPr lang="en-US" sz="2000" b="1" baseline="30000" dirty="0" smtClean="0">
                <a:solidFill>
                  <a:srgbClr val="2E0000"/>
                </a:solidFill>
              </a:rPr>
              <a:t>-1</a:t>
            </a:r>
            <a:r>
              <a:rPr lang="en-US" sz="2000" b="1" dirty="0" smtClean="0">
                <a:solidFill>
                  <a:srgbClr val="2E0000"/>
                </a:solidFill>
              </a:rPr>
              <a:t>. C – O stretching absorption is between 1000 – 1200 cm</a:t>
            </a:r>
            <a:r>
              <a:rPr lang="en-US" sz="2000" b="1" baseline="30000" dirty="0" smtClean="0">
                <a:solidFill>
                  <a:srgbClr val="2E0000"/>
                </a:solidFill>
              </a:rPr>
              <a:t>-1</a:t>
            </a:r>
          </a:p>
          <a:p>
            <a:pPr marL="285750" indent="-285750">
              <a:buFont typeface="Wingdings" panose="05000000000000000000" pitchFamily="2" charset="2"/>
              <a:buChar char="q"/>
              <a:defRPr/>
            </a:pPr>
            <a:endParaRPr lang="en-US" sz="1200" b="1" dirty="0" smtClean="0">
              <a:solidFill>
                <a:srgbClr val="2E0000"/>
              </a:solidFill>
            </a:endParaRPr>
          </a:p>
          <a:p>
            <a:pPr marL="285750" indent="-285750">
              <a:buFont typeface="Wingdings" panose="05000000000000000000" pitchFamily="2" charset="2"/>
              <a:buChar char="q"/>
              <a:defRPr/>
            </a:pPr>
            <a:r>
              <a:rPr lang="en-US" sz="2000" b="1" dirty="0" smtClean="0">
                <a:solidFill>
                  <a:srgbClr val="2E0000"/>
                </a:solidFill>
              </a:rPr>
              <a:t>C = N absorbs around 1660 cm</a:t>
            </a:r>
            <a:r>
              <a:rPr lang="en-US" sz="2000" b="1" baseline="30000" dirty="0" smtClean="0">
                <a:solidFill>
                  <a:srgbClr val="2E0000"/>
                </a:solidFill>
              </a:rPr>
              <a:t>-1</a:t>
            </a:r>
            <a:r>
              <a:rPr lang="en-US" sz="2000" b="1" dirty="0" smtClean="0">
                <a:solidFill>
                  <a:srgbClr val="2E0000"/>
                </a:solidFill>
              </a:rPr>
              <a:t> and is much stronger than the C = C absorption in the same region.</a:t>
            </a:r>
          </a:p>
          <a:p>
            <a:pPr marL="285750" indent="-285750">
              <a:buFont typeface="Wingdings" panose="05000000000000000000" pitchFamily="2" charset="2"/>
              <a:buChar char="q"/>
              <a:defRPr/>
            </a:pPr>
            <a:endParaRPr lang="en-US" sz="1200" b="1" dirty="0" smtClean="0">
              <a:solidFill>
                <a:srgbClr val="2E0000"/>
              </a:solidFill>
            </a:endParaRPr>
          </a:p>
          <a:p>
            <a:pPr marL="285750" indent="-285750">
              <a:buFont typeface="Wingdings" panose="05000000000000000000" pitchFamily="2" charset="2"/>
              <a:buChar char="q"/>
              <a:defRPr/>
            </a:pPr>
            <a:r>
              <a:rPr lang="en-US" sz="2000" b="1" dirty="0" smtClean="0">
                <a:solidFill>
                  <a:srgbClr val="2E0000"/>
                </a:solidFill>
              </a:rPr>
              <a:t>C </a:t>
            </a:r>
            <a:r>
              <a:rPr lang="en-US" sz="2000" b="1" dirty="0" smtClean="0">
                <a:solidFill>
                  <a:srgbClr val="2E0000"/>
                </a:solidFill>
                <a:sym typeface="Symbol" pitchFamily="18" charset="2"/>
              </a:rPr>
              <a:t> N absorbs strongly just </a:t>
            </a:r>
            <a:r>
              <a:rPr lang="en-US" sz="2000" b="1" i="1" dirty="0" smtClean="0">
                <a:solidFill>
                  <a:srgbClr val="2E0000"/>
                </a:solidFill>
                <a:sym typeface="Symbol" pitchFamily="18" charset="2"/>
              </a:rPr>
              <a:t>above</a:t>
            </a:r>
            <a:r>
              <a:rPr lang="en-US" sz="2000" b="1" dirty="0" smtClean="0">
                <a:solidFill>
                  <a:srgbClr val="2E0000"/>
                </a:solidFill>
                <a:sym typeface="Symbol" pitchFamily="18" charset="2"/>
              </a:rPr>
              <a:t> 2200 cm</a:t>
            </a:r>
            <a:r>
              <a:rPr lang="en-US" sz="2000" b="1" baseline="30000" dirty="0" smtClean="0">
                <a:solidFill>
                  <a:srgbClr val="2E0000"/>
                </a:solidFill>
                <a:sym typeface="Symbol" pitchFamily="18" charset="2"/>
              </a:rPr>
              <a:t>-1</a:t>
            </a:r>
            <a:r>
              <a:rPr lang="en-US" sz="2000" b="1" dirty="0" smtClean="0">
                <a:solidFill>
                  <a:srgbClr val="2E0000"/>
                </a:solidFill>
                <a:sym typeface="Symbol" pitchFamily="18" charset="2"/>
              </a:rPr>
              <a:t>.</a:t>
            </a:r>
            <a:r>
              <a:rPr lang="en-US" sz="2000" b="1" dirty="0" smtClean="0">
                <a:solidFill>
                  <a:srgbClr val="2E0000"/>
                </a:solidFill>
              </a:rPr>
              <a:t> while </a:t>
            </a:r>
            <a:r>
              <a:rPr lang="en-US" sz="2000" b="1" dirty="0" err="1" smtClean="0">
                <a:solidFill>
                  <a:srgbClr val="2E0000"/>
                </a:solidFill>
              </a:rPr>
              <a:t>alkyne</a:t>
            </a:r>
            <a:r>
              <a:rPr lang="en-US" sz="2000" b="1" dirty="0" smtClean="0">
                <a:solidFill>
                  <a:srgbClr val="2E0000"/>
                </a:solidFill>
              </a:rPr>
              <a:t> C </a:t>
            </a:r>
            <a:r>
              <a:rPr lang="en-US" sz="2000" b="1" dirty="0" smtClean="0">
                <a:solidFill>
                  <a:srgbClr val="2E0000"/>
                </a:solidFill>
                <a:sym typeface="Symbol" pitchFamily="18" charset="2"/>
              </a:rPr>
              <a:t> C signal is much weaker and is just </a:t>
            </a:r>
            <a:r>
              <a:rPr lang="en-US" sz="2000" b="1" i="1" dirty="0" smtClean="0">
                <a:solidFill>
                  <a:srgbClr val="2E0000"/>
                </a:solidFill>
                <a:sym typeface="Symbol" pitchFamily="18" charset="2"/>
              </a:rPr>
              <a:t>below</a:t>
            </a:r>
            <a:r>
              <a:rPr lang="en-US" sz="2000" b="1" dirty="0" smtClean="0">
                <a:solidFill>
                  <a:srgbClr val="2E0000"/>
                </a:solidFill>
                <a:sym typeface="Symbol" pitchFamily="18" charset="2"/>
              </a:rPr>
              <a:t> 2200 cm</a:t>
            </a:r>
            <a:r>
              <a:rPr lang="en-US" sz="2000" b="1" baseline="30000" dirty="0" smtClean="0">
                <a:solidFill>
                  <a:srgbClr val="2E0000"/>
                </a:solidFill>
                <a:sym typeface="Symbol" pitchFamily="18" charset="2"/>
              </a:rPr>
              <a:t>-1</a:t>
            </a:r>
          </a:p>
          <a:p>
            <a:pPr eaLnBrk="0" hangingPunct="0">
              <a:defRPr/>
            </a:pPr>
            <a:endParaRPr lang="en-US" b="1" dirty="0">
              <a:solidFill>
                <a:srgbClr val="0000CC"/>
              </a:solidFill>
            </a:endParaRPr>
          </a:p>
          <a:p>
            <a:pPr eaLnBrk="0" hangingPunct="0">
              <a:defRPr/>
            </a:pPr>
            <a:endParaRPr lang="en-US" dirty="0">
              <a:solidFill>
                <a:schemeClr val="accent2"/>
              </a:solidFill>
            </a:endParaRPr>
          </a:p>
          <a:p>
            <a:pPr eaLnBrk="0" hangingPunct="0">
              <a:defRPr/>
            </a:pPr>
            <a:endParaRPr lang="en-US" dirty="0">
              <a:solidFill>
                <a:schemeClr val="accent2"/>
              </a:solidFill>
            </a:endParaRPr>
          </a:p>
          <a:p>
            <a:pPr eaLnBrk="0" hangingPunct="0">
              <a:defRPr/>
            </a:pPr>
            <a:endParaRPr lang="en-US" dirty="0">
              <a:solidFill>
                <a:schemeClr val="accent2"/>
              </a:solidFill>
            </a:endParaRPr>
          </a:p>
          <a:p>
            <a:pPr eaLnBrk="0" hangingPunct="0">
              <a:defRPr/>
            </a:pPr>
            <a:endParaRPr lang="en-US" dirty="0">
              <a:solidFill>
                <a:schemeClr val="accent2"/>
              </a:solidFill>
            </a:endParaRPr>
          </a:p>
          <a:p>
            <a:pPr eaLnBrk="0" hangingPunct="0">
              <a:defRPr/>
            </a:pPr>
            <a:endParaRPr lang="en-US" dirty="0">
              <a:solidFill>
                <a:schemeClr val="accent2"/>
              </a:solidFill>
            </a:endParaRPr>
          </a:p>
          <a:p>
            <a:pPr eaLnBrk="0" hangingPunct="0">
              <a:defRPr/>
            </a:pPr>
            <a:endParaRPr lang="en-US" dirty="0">
              <a:solidFill>
                <a:schemeClr val="accent2"/>
              </a:solidFill>
            </a:endParaRPr>
          </a:p>
          <a:p>
            <a:pPr eaLnBrk="0" hangingPunct="0">
              <a:defRPr/>
            </a:pPr>
            <a:endParaRPr lang="en-US" dirty="0">
              <a:solidFill>
                <a:schemeClr val="accent2"/>
              </a:solidFill>
            </a:endParaRPr>
          </a:p>
          <a:p>
            <a:pPr eaLnBrk="0" hangingPunct="0">
              <a:defRPr/>
            </a:pPr>
            <a:endParaRPr lang="en-US" dirty="0">
              <a:solidFill>
                <a:schemeClr val="accent2"/>
              </a:solidFill>
            </a:endParaRPr>
          </a:p>
          <a:p>
            <a:pPr eaLnBrk="0" hangingPunct="0">
              <a:defRPr/>
            </a:pPr>
            <a:endParaRPr lang="en-US" dirty="0">
              <a:solidFill>
                <a:schemeClr val="accent2"/>
              </a:solidFill>
            </a:endParaRPr>
          </a:p>
        </p:txBody>
      </p:sp>
      <p:pic>
        <p:nvPicPr>
          <p:cNvPr id="27652" name="Picture 6" descr="12_14-04UN"/>
          <p:cNvPicPr>
            <a:picLocks noChangeAspect="1" noChangeArrowheads="1"/>
          </p:cNvPicPr>
          <p:nvPr/>
        </p:nvPicPr>
        <p:blipFill rotWithShape="1">
          <a:blip r:embed="rId2" cstate="print"/>
          <a:srcRect b="7408"/>
          <a:stretch/>
        </p:blipFill>
        <p:spPr bwMode="auto">
          <a:xfrm>
            <a:off x="381000" y="3622676"/>
            <a:ext cx="8456022" cy="30067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descr="12_T02"/>
          <p:cNvPicPr>
            <a:picLocks noChangeAspect="1" noChangeArrowheads="1"/>
          </p:cNvPicPr>
          <p:nvPr/>
        </p:nvPicPr>
        <p:blipFill rotWithShape="1">
          <a:blip r:embed="rId2" cstate="print"/>
          <a:srcRect t="4980" b="3816"/>
          <a:stretch/>
        </p:blipFill>
        <p:spPr bwMode="auto">
          <a:xfrm>
            <a:off x="381000" y="796834"/>
            <a:ext cx="8458200" cy="5656217"/>
          </a:xfrm>
          <a:prstGeom prst="rect">
            <a:avLst/>
          </a:prstGeom>
          <a:noFill/>
          <a:ln w="9525">
            <a:noFill/>
            <a:miter lim="800000"/>
            <a:headEnd/>
            <a:tailEnd/>
          </a:ln>
        </p:spPr>
      </p:pic>
      <p:sp>
        <p:nvSpPr>
          <p:cNvPr id="55301" name="Text Box 5"/>
          <p:cNvSpPr txBox="1">
            <a:spLocks noChangeArrowheads="1"/>
          </p:cNvSpPr>
          <p:nvPr/>
        </p:nvSpPr>
        <p:spPr bwMode="auto">
          <a:xfrm>
            <a:off x="304800" y="162580"/>
            <a:ext cx="8458200" cy="523220"/>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SUMMARY OF IR ABSORPTIONS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Text Box 4"/>
          <p:cNvSpPr txBox="1">
            <a:spLocks noChangeArrowheads="1"/>
          </p:cNvSpPr>
          <p:nvPr/>
        </p:nvSpPr>
        <p:spPr bwMode="auto">
          <a:xfrm>
            <a:off x="304800" y="76200"/>
            <a:ext cx="8458200" cy="523220"/>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SUMMARY OF IR ABSORPTIONS</a:t>
            </a:r>
          </a:p>
        </p:txBody>
      </p:sp>
      <p:pic>
        <p:nvPicPr>
          <p:cNvPr id="29699" name="Picture 338"/>
          <p:cNvPicPr>
            <a:picLocks noChangeAspect="1" noChangeArrowheads="1"/>
          </p:cNvPicPr>
          <p:nvPr/>
        </p:nvPicPr>
        <p:blipFill>
          <a:blip r:embed="rId2" cstate="print"/>
          <a:srcRect/>
          <a:stretch>
            <a:fillRect/>
          </a:stretch>
        </p:blipFill>
        <p:spPr bwMode="auto">
          <a:xfrm>
            <a:off x="304800" y="609600"/>
            <a:ext cx="8610600" cy="6105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Text Box 4"/>
          <p:cNvSpPr txBox="1">
            <a:spLocks noChangeArrowheads="1"/>
          </p:cNvSpPr>
          <p:nvPr/>
        </p:nvSpPr>
        <p:spPr bwMode="auto">
          <a:xfrm>
            <a:off x="228600" y="76200"/>
            <a:ext cx="8686800" cy="6617196"/>
          </a:xfrm>
          <a:prstGeom prst="rect">
            <a:avLst/>
          </a:prstGeom>
          <a:noFill/>
          <a:ln>
            <a:noFill/>
          </a:ln>
          <a:effectLst/>
          <a:extLst/>
        </p:spPr>
        <p:txBody>
          <a:bodyPr>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rPr>
              <a:t>LIMITATIONS </a:t>
            </a:r>
            <a:r>
              <a:rPr lang="en-US" sz="2800" b="1" dirty="0">
                <a:effectLst>
                  <a:outerShdw blurRad="38100" dist="38100" dir="2700000" algn="tl">
                    <a:srgbClr val="C0C0C0"/>
                  </a:outerShdw>
                </a:effectLst>
                <a:latin typeface="Arial Black" panose="020B0A04020102020204" pitchFamily="34" charset="0"/>
              </a:rPr>
              <a:t>OF IR SPECTROSCOPY</a:t>
            </a:r>
          </a:p>
          <a:p>
            <a:pPr>
              <a:defRPr/>
            </a:pPr>
            <a:endParaRPr lang="en-US" sz="1600" dirty="0">
              <a:latin typeface="Tahoma" pitchFamily="34" charset="0"/>
            </a:endParaRPr>
          </a:p>
          <a:p>
            <a:pPr marL="285750" indent="-285750" algn="just">
              <a:buFont typeface="Wingdings" panose="05000000000000000000" pitchFamily="2" charset="2"/>
              <a:buChar char="q"/>
              <a:defRPr/>
            </a:pPr>
            <a:r>
              <a:rPr lang="en-US" b="1" dirty="0">
                <a:solidFill>
                  <a:srgbClr val="006600"/>
                </a:solidFill>
              </a:rPr>
              <a:t>The functional group is usually indicated</a:t>
            </a:r>
          </a:p>
          <a:p>
            <a:pPr marL="285750" indent="-285750" algn="just">
              <a:buFont typeface="Wingdings" panose="05000000000000000000" pitchFamily="2" charset="2"/>
              <a:buChar char="q"/>
              <a:defRPr/>
            </a:pPr>
            <a:endParaRPr lang="en-US" b="1" dirty="0">
              <a:solidFill>
                <a:srgbClr val="006600"/>
              </a:solidFill>
            </a:endParaRPr>
          </a:p>
          <a:p>
            <a:pPr marL="285750" indent="-285750" algn="just">
              <a:buFont typeface="Wingdings" panose="05000000000000000000" pitchFamily="2" charset="2"/>
              <a:buChar char="q"/>
              <a:defRPr/>
            </a:pPr>
            <a:r>
              <a:rPr lang="en-US" b="1" dirty="0">
                <a:solidFill>
                  <a:srgbClr val="006600"/>
                </a:solidFill>
              </a:rPr>
              <a:t>The </a:t>
            </a:r>
            <a:r>
              <a:rPr lang="en-US" b="1" i="1" dirty="0">
                <a:solidFill>
                  <a:srgbClr val="006600"/>
                </a:solidFill>
              </a:rPr>
              <a:t>absence</a:t>
            </a:r>
            <a:r>
              <a:rPr lang="en-US" b="1" dirty="0">
                <a:solidFill>
                  <a:srgbClr val="006600"/>
                </a:solidFill>
              </a:rPr>
              <a:t> of a signal is definite proof that the functional group is absent</a:t>
            </a:r>
          </a:p>
          <a:p>
            <a:pPr marL="285750" indent="-285750" algn="just">
              <a:buFont typeface="Wingdings" panose="05000000000000000000" pitchFamily="2" charset="2"/>
              <a:buChar char="q"/>
              <a:defRPr/>
            </a:pPr>
            <a:endParaRPr lang="en-US" b="1" dirty="0">
              <a:solidFill>
                <a:srgbClr val="006600"/>
              </a:solidFill>
            </a:endParaRPr>
          </a:p>
          <a:p>
            <a:pPr marL="285750" indent="-285750" algn="just">
              <a:buFont typeface="Wingdings" panose="05000000000000000000" pitchFamily="2" charset="2"/>
              <a:buChar char="q"/>
              <a:defRPr/>
            </a:pPr>
            <a:r>
              <a:rPr lang="en-US" b="1" dirty="0">
                <a:solidFill>
                  <a:srgbClr val="006600"/>
                </a:solidFill>
              </a:rPr>
              <a:t>Correspondence with a known sample’s IR spectrum confirms the identity of the compound</a:t>
            </a:r>
          </a:p>
          <a:p>
            <a:pPr>
              <a:defRPr/>
            </a:pPr>
            <a:endParaRPr lang="en-US" dirty="0">
              <a:solidFill>
                <a:schemeClr val="accent2"/>
              </a:solidFill>
            </a:endParaRPr>
          </a:p>
          <a:p>
            <a:pPr>
              <a:defRPr/>
            </a:pPr>
            <a:r>
              <a:rPr lang="en-US" dirty="0">
                <a:solidFill>
                  <a:srgbClr val="0000CC"/>
                </a:solidFill>
              </a:rPr>
              <a:t>However</a:t>
            </a:r>
          </a:p>
          <a:p>
            <a:pPr>
              <a:defRPr/>
            </a:pPr>
            <a:endParaRPr lang="en-US" dirty="0"/>
          </a:p>
          <a:p>
            <a:pPr marL="285750" indent="-285750">
              <a:buFont typeface="Wingdings" panose="05000000000000000000" pitchFamily="2" charset="2"/>
              <a:buChar char="q"/>
              <a:defRPr/>
            </a:pPr>
            <a:r>
              <a:rPr lang="en-US" b="1" dirty="0">
                <a:solidFill>
                  <a:srgbClr val="2E0000"/>
                </a:solidFill>
              </a:rPr>
              <a:t>Some signals may be ambiguous due to overlaps </a:t>
            </a:r>
          </a:p>
          <a:p>
            <a:pPr marL="285750" indent="-285750">
              <a:buFont typeface="Wingdings" panose="05000000000000000000" pitchFamily="2" charset="2"/>
              <a:buChar char="q"/>
              <a:defRPr/>
            </a:pPr>
            <a:endParaRPr lang="en-US" b="1" dirty="0">
              <a:solidFill>
                <a:srgbClr val="2E0000"/>
              </a:solidFill>
            </a:endParaRPr>
          </a:p>
          <a:p>
            <a:pPr marL="285750" indent="-285750">
              <a:buFont typeface="Wingdings" panose="05000000000000000000" pitchFamily="2" charset="2"/>
              <a:buChar char="q"/>
              <a:defRPr/>
            </a:pPr>
            <a:r>
              <a:rPr lang="en-US" b="1" dirty="0">
                <a:solidFill>
                  <a:srgbClr val="2E0000"/>
                </a:solidFill>
              </a:rPr>
              <a:t>IR alone cannot determine a structure</a:t>
            </a:r>
          </a:p>
          <a:p>
            <a:pPr>
              <a:defRPr/>
            </a:pPr>
            <a:endParaRPr lang="en-US" dirty="0">
              <a:solidFill>
                <a:srgbClr val="CC0066"/>
              </a:solidFill>
            </a:endParaRPr>
          </a:p>
          <a:p>
            <a:pPr>
              <a:defRPr/>
            </a:pPr>
            <a:r>
              <a:rPr lang="en-US" sz="2000" b="1" dirty="0" smtClean="0">
                <a:solidFill>
                  <a:srgbClr val="0000CC"/>
                </a:solidFill>
                <a:cs typeface="Tahoma" pitchFamily="34" charset="0"/>
              </a:rPr>
              <a:t>Examples </a:t>
            </a:r>
            <a:endParaRPr lang="en-US" sz="2000" b="1" dirty="0">
              <a:solidFill>
                <a:srgbClr val="0000CC"/>
              </a:solidFill>
              <a:cs typeface="Tahoma" pitchFamily="34" charset="0"/>
            </a:endParaRPr>
          </a:p>
          <a:p>
            <a:pPr>
              <a:defRPr/>
            </a:pPr>
            <a:endParaRPr lang="en-US" b="1" dirty="0">
              <a:solidFill>
                <a:srgbClr val="0000CC"/>
              </a:solidFill>
              <a:cs typeface="Tahoma" pitchFamily="34" charset="0"/>
            </a:endParaRPr>
          </a:p>
          <a:p>
            <a:pPr>
              <a:defRPr/>
            </a:pPr>
            <a:r>
              <a:rPr lang="en-US" dirty="0">
                <a:solidFill>
                  <a:srgbClr val="0000CC"/>
                </a:solidFill>
                <a:cs typeface="Tahoma" pitchFamily="34" charset="0"/>
              </a:rPr>
              <a:t>Deduce a possible structure for the following compounds compound from their IR absorptions below.</a:t>
            </a:r>
          </a:p>
          <a:p>
            <a:pPr>
              <a:defRPr/>
            </a:pPr>
            <a:endParaRPr lang="en-US" dirty="0">
              <a:solidFill>
                <a:srgbClr val="0000CC"/>
              </a:solidFill>
              <a:cs typeface="Tahoma" pitchFamily="34" charset="0"/>
            </a:endParaRPr>
          </a:p>
          <a:p>
            <a:pPr>
              <a:defRPr/>
            </a:pPr>
            <a:r>
              <a:rPr lang="en-US" b="1" dirty="0" smtClean="0">
                <a:solidFill>
                  <a:srgbClr val="0000CC"/>
                </a:solidFill>
                <a:cs typeface="Tahoma" pitchFamily="34" charset="0"/>
              </a:rPr>
              <a:t>1. </a:t>
            </a:r>
            <a:r>
              <a:rPr lang="pt-BR" dirty="0" smtClean="0">
                <a:solidFill>
                  <a:srgbClr val="0000CC"/>
                </a:solidFill>
                <a:cs typeface="Tahoma" pitchFamily="34" charset="0"/>
              </a:rPr>
              <a:t>C</a:t>
            </a:r>
            <a:r>
              <a:rPr lang="pt-BR" baseline="-25000" dirty="0" smtClean="0">
                <a:solidFill>
                  <a:srgbClr val="0000CC"/>
                </a:solidFill>
                <a:cs typeface="Tahoma" pitchFamily="34" charset="0"/>
              </a:rPr>
              <a:t>7</a:t>
            </a:r>
            <a:r>
              <a:rPr lang="pt-BR" dirty="0" smtClean="0">
                <a:solidFill>
                  <a:srgbClr val="0000CC"/>
                </a:solidFill>
                <a:cs typeface="Tahoma" pitchFamily="34" charset="0"/>
              </a:rPr>
              <a:t>H</a:t>
            </a:r>
            <a:r>
              <a:rPr lang="pt-BR" baseline="-25000" dirty="0" smtClean="0">
                <a:solidFill>
                  <a:srgbClr val="0000CC"/>
                </a:solidFill>
                <a:cs typeface="Tahoma" pitchFamily="34" charset="0"/>
              </a:rPr>
              <a:t>16</a:t>
            </a:r>
            <a:r>
              <a:rPr lang="pt-BR" dirty="0" smtClean="0">
                <a:solidFill>
                  <a:srgbClr val="0000CC"/>
                </a:solidFill>
                <a:cs typeface="Tahoma" pitchFamily="34" charset="0"/>
              </a:rPr>
              <a:t>O  </a:t>
            </a:r>
            <a:r>
              <a:rPr lang="pt-BR" dirty="0">
                <a:solidFill>
                  <a:srgbClr val="0000CC"/>
                </a:solidFill>
                <a:cs typeface="Tahoma" pitchFamily="34" charset="0"/>
              </a:rPr>
              <a:t>IR (cm</a:t>
            </a:r>
            <a:r>
              <a:rPr lang="pt-BR" baseline="30000" dirty="0">
                <a:solidFill>
                  <a:srgbClr val="0000CC"/>
                </a:solidFill>
                <a:cs typeface="Tahoma" pitchFamily="34" charset="0"/>
              </a:rPr>
              <a:t>-1</a:t>
            </a:r>
            <a:r>
              <a:rPr lang="pt-BR" dirty="0">
                <a:solidFill>
                  <a:srgbClr val="0000CC"/>
                </a:solidFill>
                <a:cs typeface="Tahoma" pitchFamily="34" charset="0"/>
              </a:rPr>
              <a:t>): 3200-3600 (broad), 2950 </a:t>
            </a:r>
            <a:r>
              <a:rPr lang="en-US" dirty="0">
                <a:solidFill>
                  <a:srgbClr val="0000CC"/>
                </a:solidFill>
                <a:cs typeface="Tahoma" pitchFamily="34" charset="0"/>
              </a:rPr>
              <a:t>cm</a:t>
            </a:r>
            <a:r>
              <a:rPr lang="en-US" baseline="30000" dirty="0">
                <a:solidFill>
                  <a:srgbClr val="0000CC"/>
                </a:solidFill>
                <a:cs typeface="Tahoma" pitchFamily="34" charset="0"/>
              </a:rPr>
              <a:t>-1</a:t>
            </a:r>
          </a:p>
          <a:p>
            <a:pPr>
              <a:defRPr/>
            </a:pPr>
            <a:endParaRPr lang="en-US" dirty="0">
              <a:solidFill>
                <a:srgbClr val="0000CC"/>
              </a:solidFill>
              <a:cs typeface="Tahoma" pitchFamily="34" charset="0"/>
            </a:endParaRPr>
          </a:p>
          <a:p>
            <a:pPr>
              <a:defRPr/>
            </a:pPr>
            <a:r>
              <a:rPr lang="en-US" b="1" dirty="0" smtClean="0">
                <a:solidFill>
                  <a:srgbClr val="0000CC"/>
                </a:solidFill>
                <a:cs typeface="Tahoma" pitchFamily="34" charset="0"/>
              </a:rPr>
              <a:t>2. </a:t>
            </a:r>
            <a:r>
              <a:rPr lang="pt-BR" dirty="0" smtClean="0">
                <a:solidFill>
                  <a:srgbClr val="0000CC"/>
                </a:solidFill>
                <a:cs typeface="Tahoma" pitchFamily="34" charset="0"/>
              </a:rPr>
              <a:t>C</a:t>
            </a:r>
            <a:r>
              <a:rPr lang="pt-BR" baseline="-25000" dirty="0" smtClean="0">
                <a:solidFill>
                  <a:srgbClr val="0000CC"/>
                </a:solidFill>
                <a:cs typeface="Tahoma" pitchFamily="34" charset="0"/>
              </a:rPr>
              <a:t>9</a:t>
            </a:r>
            <a:r>
              <a:rPr lang="pt-BR" dirty="0" smtClean="0">
                <a:solidFill>
                  <a:srgbClr val="0000CC"/>
                </a:solidFill>
                <a:cs typeface="Tahoma" pitchFamily="34" charset="0"/>
              </a:rPr>
              <a:t>H</a:t>
            </a:r>
            <a:r>
              <a:rPr lang="pt-BR" baseline="-25000" dirty="0" smtClean="0">
                <a:solidFill>
                  <a:srgbClr val="0000CC"/>
                </a:solidFill>
                <a:cs typeface="Tahoma" pitchFamily="34" charset="0"/>
              </a:rPr>
              <a:t>7</a:t>
            </a:r>
            <a:r>
              <a:rPr lang="pt-BR" dirty="0" smtClean="0">
                <a:solidFill>
                  <a:srgbClr val="0000CC"/>
                </a:solidFill>
                <a:cs typeface="Tahoma" pitchFamily="34" charset="0"/>
              </a:rPr>
              <a:t>Cl</a:t>
            </a:r>
            <a:r>
              <a:rPr lang="en-US" dirty="0" smtClean="0">
                <a:solidFill>
                  <a:srgbClr val="0000CC"/>
                </a:solidFill>
                <a:cs typeface="Tahoma" pitchFamily="34" charset="0"/>
              </a:rPr>
              <a:t> </a:t>
            </a:r>
            <a:r>
              <a:rPr lang="pt-BR" dirty="0">
                <a:solidFill>
                  <a:srgbClr val="0000CC"/>
                </a:solidFill>
                <a:cs typeface="Tahoma" pitchFamily="34" charset="0"/>
              </a:rPr>
              <a:t>IR (cm</a:t>
            </a:r>
            <a:r>
              <a:rPr lang="pt-BR" baseline="30000" dirty="0">
                <a:solidFill>
                  <a:srgbClr val="0000CC"/>
                </a:solidFill>
                <a:cs typeface="Tahoma" pitchFamily="34" charset="0"/>
              </a:rPr>
              <a:t>-1</a:t>
            </a:r>
            <a:r>
              <a:rPr lang="pt-BR" dirty="0">
                <a:solidFill>
                  <a:srgbClr val="0000CC"/>
                </a:solidFill>
                <a:cs typeface="Tahoma" pitchFamily="34" charset="0"/>
              </a:rPr>
              <a:t>): 3050, 2950, 2220, 1620 </a:t>
            </a:r>
            <a:r>
              <a:rPr lang="en-US" dirty="0" smtClean="0">
                <a:solidFill>
                  <a:srgbClr val="0000CC"/>
                </a:solidFill>
                <a:cs typeface="Tahoma" pitchFamily="34" charset="0"/>
              </a:rPr>
              <a:t>cm</a:t>
            </a:r>
            <a:r>
              <a:rPr lang="en-US" baseline="30000" dirty="0" smtClean="0">
                <a:solidFill>
                  <a:srgbClr val="0000CC"/>
                </a:solidFill>
                <a:cs typeface="Tahoma" pitchFamily="34" charset="0"/>
              </a:rPr>
              <a:t>-1</a:t>
            </a:r>
            <a:endParaRPr lang="en-US" sz="1600" dirty="0">
              <a:solidFill>
                <a:srgbClr val="000099"/>
              </a:solidFill>
              <a:latin typeface="Tahoma" pitchFamily="34" charset="0"/>
              <a:cs typeface="Tahoma" pitchFamily="34" charset="0"/>
            </a:endParaRPr>
          </a:p>
        </p:txBody>
      </p:sp>
      <p:sp>
        <p:nvSpPr>
          <p:cNvPr id="4" name="TextBox 3"/>
          <p:cNvSpPr txBox="1"/>
          <p:nvPr/>
        </p:nvSpPr>
        <p:spPr>
          <a:xfrm>
            <a:off x="5710518" y="2438400"/>
            <a:ext cx="3128682" cy="646331"/>
          </a:xfrm>
          <a:prstGeom prst="rect">
            <a:avLst/>
          </a:prstGeom>
          <a:noFill/>
          <a:ln>
            <a:solidFill>
              <a:srgbClr val="003300"/>
            </a:solidFill>
          </a:ln>
        </p:spPr>
        <p:txBody>
          <a:bodyPr wrap="square" rtlCol="0">
            <a:spAutoFit/>
          </a:bodyPr>
          <a:lstStyle/>
          <a:p>
            <a:r>
              <a:rPr lang="en-US" b="1" dirty="0" smtClean="0">
                <a:solidFill>
                  <a:srgbClr val="2A0015"/>
                </a:solidFill>
                <a:latin typeface="Calibri" pitchFamily="34" charset="0"/>
              </a:rPr>
              <a:t>Practice 15.33 to 15.37  P. 724</a:t>
            </a:r>
          </a:p>
          <a:p>
            <a:r>
              <a:rPr lang="en-US" b="1" dirty="0">
                <a:solidFill>
                  <a:srgbClr val="2A0015"/>
                </a:solidFill>
                <a:latin typeface="Calibri" pitchFamily="34" charset="0"/>
              </a:rPr>
              <a:t>Problems 15.38 to 15.42 P. </a:t>
            </a:r>
            <a:r>
              <a:rPr lang="en-US" b="1" dirty="0" smtClean="0">
                <a:solidFill>
                  <a:srgbClr val="2A0015"/>
                </a:solidFill>
                <a:latin typeface="Calibri" pitchFamily="34" charset="0"/>
              </a:rPr>
              <a:t>726</a:t>
            </a:r>
            <a:endParaRPr lang="en-US" b="1" dirty="0">
              <a:solidFill>
                <a:srgbClr val="2A0015"/>
              </a:solidFill>
              <a:latin typeface="Calibri"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228600" y="135315"/>
            <a:ext cx="8686800" cy="6494085"/>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MASS SPECTROMETRY</a:t>
            </a:r>
          </a:p>
          <a:p>
            <a:pPr>
              <a:defRPr/>
            </a:pPr>
            <a:endParaRPr lang="en-US" sz="1400" dirty="0">
              <a:solidFill>
                <a:srgbClr val="0000CC"/>
              </a:solidFill>
              <a:latin typeface="Tahoma" pitchFamily="34" charset="0"/>
            </a:endParaRPr>
          </a:p>
          <a:p>
            <a:pPr algn="just">
              <a:defRPr/>
            </a:pPr>
            <a:r>
              <a:rPr lang="en-US" dirty="0">
                <a:solidFill>
                  <a:srgbClr val="0000CC"/>
                </a:solidFill>
              </a:rPr>
              <a:t>Infrared spectroscopy gives information about the functional groups in a molecule, but it tells little about the size of the molecule or what </a:t>
            </a:r>
            <a:r>
              <a:rPr lang="en-US" dirty="0" err="1">
                <a:solidFill>
                  <a:srgbClr val="0000CC"/>
                </a:solidFill>
              </a:rPr>
              <a:t>heteroatoms</a:t>
            </a:r>
            <a:r>
              <a:rPr lang="en-US" dirty="0">
                <a:solidFill>
                  <a:srgbClr val="0000CC"/>
                </a:solidFill>
              </a:rPr>
              <a:t> are present. To determine a structure, we need a molecular weight and a molecular formula.</a:t>
            </a:r>
          </a:p>
          <a:p>
            <a:pPr algn="just">
              <a:defRPr/>
            </a:pPr>
            <a:endParaRPr lang="en-US" dirty="0">
              <a:solidFill>
                <a:srgbClr val="0000CC"/>
              </a:solidFill>
            </a:endParaRPr>
          </a:p>
          <a:p>
            <a:pPr algn="just">
              <a:defRPr/>
            </a:pPr>
            <a:r>
              <a:rPr lang="en-US" dirty="0">
                <a:solidFill>
                  <a:srgbClr val="0000CC"/>
                </a:solidFill>
              </a:rPr>
              <a:t>Molecular formulas were once obtained by careful analysis of the elemental composition, and the molecular weight was determined by freezing-point depression or some other technique. These are long and tedious processes, and require a large amount of extra-pure material.</a:t>
            </a:r>
          </a:p>
          <a:p>
            <a:pPr algn="just">
              <a:defRPr/>
            </a:pPr>
            <a:endParaRPr lang="en-US" sz="800" dirty="0">
              <a:solidFill>
                <a:schemeClr val="accent2"/>
              </a:solidFill>
            </a:endParaRPr>
          </a:p>
          <a:p>
            <a:pPr marL="285750" indent="-285750" algn="just">
              <a:buFont typeface="Wingdings" panose="05000000000000000000" pitchFamily="2" charset="2"/>
              <a:buChar char="q"/>
              <a:defRPr/>
            </a:pPr>
            <a:r>
              <a:rPr lang="en-US" b="1" i="1" dirty="0">
                <a:solidFill>
                  <a:srgbClr val="006600"/>
                </a:solidFill>
              </a:rPr>
              <a:t>Today, molecular weight can be obtained from a very small sample using mass spectrometry. Mass spectrometry (MS) provides the molecular weight and valuable information about the molecular formula. </a:t>
            </a:r>
          </a:p>
          <a:p>
            <a:pPr marL="285750" indent="-285750" algn="just">
              <a:buFont typeface="Wingdings" panose="05000000000000000000" pitchFamily="2" charset="2"/>
              <a:buChar char="q"/>
              <a:defRPr/>
            </a:pPr>
            <a:endParaRPr lang="en-US" sz="1200" b="1" i="1" dirty="0">
              <a:solidFill>
                <a:srgbClr val="006600"/>
              </a:solidFill>
            </a:endParaRPr>
          </a:p>
          <a:p>
            <a:pPr marL="285750" indent="-285750" algn="just">
              <a:buFont typeface="Wingdings" panose="05000000000000000000" pitchFamily="2" charset="2"/>
              <a:buChar char="q"/>
              <a:defRPr/>
            </a:pPr>
            <a:r>
              <a:rPr lang="en-US" b="1" i="1" dirty="0">
                <a:solidFill>
                  <a:srgbClr val="006600"/>
                </a:solidFill>
              </a:rPr>
              <a:t>High-resolution mass spectrometry (HRMS) can provide an accurate molecular formula.</a:t>
            </a:r>
          </a:p>
          <a:p>
            <a:pPr marL="285750" indent="-285750" algn="just">
              <a:buFont typeface="Wingdings" panose="05000000000000000000" pitchFamily="2" charset="2"/>
              <a:buChar char="q"/>
              <a:defRPr/>
            </a:pPr>
            <a:endParaRPr lang="en-US" sz="1200" b="1" i="1" dirty="0">
              <a:solidFill>
                <a:srgbClr val="006600"/>
              </a:solidFill>
            </a:endParaRPr>
          </a:p>
          <a:p>
            <a:pPr marL="285750" indent="-285750" algn="just">
              <a:buFont typeface="Wingdings" panose="05000000000000000000" pitchFamily="2" charset="2"/>
              <a:buChar char="q"/>
              <a:defRPr/>
            </a:pPr>
            <a:r>
              <a:rPr lang="en-US" b="1" i="1" dirty="0">
                <a:solidFill>
                  <a:srgbClr val="006600"/>
                </a:solidFill>
              </a:rPr>
              <a:t>Mass spectrometry does not involve the absorption or emission of light.</a:t>
            </a:r>
          </a:p>
          <a:p>
            <a:pPr marL="285750" indent="-285750" algn="just">
              <a:buFont typeface="Wingdings" panose="05000000000000000000" pitchFamily="2" charset="2"/>
              <a:buChar char="q"/>
              <a:defRPr/>
            </a:pPr>
            <a:endParaRPr lang="en-US" sz="1200" b="1" i="1" dirty="0">
              <a:solidFill>
                <a:srgbClr val="006600"/>
              </a:solidFill>
            </a:endParaRPr>
          </a:p>
          <a:p>
            <a:pPr marL="285750" indent="-285750" algn="just">
              <a:buFont typeface="Wingdings" panose="05000000000000000000" pitchFamily="2" charset="2"/>
              <a:buChar char="q"/>
              <a:defRPr/>
            </a:pPr>
            <a:r>
              <a:rPr lang="en-US" b="1" i="1" dirty="0">
                <a:solidFill>
                  <a:srgbClr val="006600"/>
                </a:solidFill>
              </a:rPr>
              <a:t>A beam of high-energy electrons breaks the molecule apart.</a:t>
            </a:r>
          </a:p>
          <a:p>
            <a:pPr marL="285750" indent="-285750" algn="just">
              <a:buFont typeface="Wingdings" panose="05000000000000000000" pitchFamily="2" charset="2"/>
              <a:buChar char="q"/>
              <a:defRPr/>
            </a:pPr>
            <a:endParaRPr lang="en-US" b="1" i="1" dirty="0">
              <a:solidFill>
                <a:srgbClr val="006600"/>
              </a:solidFill>
            </a:endParaRPr>
          </a:p>
          <a:p>
            <a:pPr marL="285750" indent="-285750" algn="just">
              <a:buFont typeface="Wingdings" panose="05000000000000000000" pitchFamily="2" charset="2"/>
              <a:buChar char="q"/>
              <a:defRPr/>
            </a:pPr>
            <a:r>
              <a:rPr lang="en-US" b="1" i="1" dirty="0">
                <a:solidFill>
                  <a:srgbClr val="006600"/>
                </a:solidFill>
              </a:rPr>
              <a:t>The masses of the fragments and their relative abundance reveal information about the structure of the molecule</a:t>
            </a:r>
            <a:endParaRPr lang="el-GR" b="1" i="1" dirty="0">
              <a:solidFill>
                <a:srgbClr val="0066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228600" y="152400"/>
            <a:ext cx="8610600" cy="2708434"/>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ELECTRON IMPACT IONIZATION</a:t>
            </a:r>
          </a:p>
          <a:p>
            <a:pPr>
              <a:defRPr/>
            </a:pPr>
            <a:endParaRPr lang="en-US" sz="1600" dirty="0">
              <a:solidFill>
                <a:srgbClr val="0000CC"/>
              </a:solidFill>
              <a:latin typeface="Tahoma" pitchFamily="34" charset="0"/>
            </a:endParaRPr>
          </a:p>
          <a:p>
            <a:pPr algn="just" eaLnBrk="0" hangingPunct="0">
              <a:defRPr/>
            </a:pPr>
            <a:r>
              <a:rPr lang="en-US" dirty="0">
                <a:solidFill>
                  <a:srgbClr val="0000CC"/>
                </a:solidFill>
              </a:rPr>
              <a:t>Generally speaking, a mass spectrometer ionizes molecules in a high vacuum, sorts the ions according to their masses, and records the abundance of ions of each mass.</a:t>
            </a:r>
          </a:p>
          <a:p>
            <a:pPr algn="just" eaLnBrk="0" hangingPunct="0">
              <a:defRPr/>
            </a:pPr>
            <a:endParaRPr lang="en-US" dirty="0">
              <a:solidFill>
                <a:schemeClr val="tx2"/>
              </a:solidFill>
            </a:endParaRPr>
          </a:p>
          <a:p>
            <a:pPr algn="just" eaLnBrk="0" hangingPunct="0">
              <a:defRPr/>
            </a:pPr>
            <a:endParaRPr lang="en-US" dirty="0">
              <a:solidFill>
                <a:schemeClr val="tx2"/>
              </a:solidFill>
            </a:endParaRPr>
          </a:p>
          <a:p>
            <a:pPr algn="just" eaLnBrk="0" hangingPunct="0">
              <a:defRPr/>
            </a:pPr>
            <a:r>
              <a:rPr lang="en-US" b="1" i="1" dirty="0">
                <a:solidFill>
                  <a:srgbClr val="5C0000"/>
                </a:solidFill>
              </a:rPr>
              <a:t>In </a:t>
            </a:r>
            <a:r>
              <a:rPr lang="en-US" b="1" i="1" dirty="0">
                <a:solidFill>
                  <a:srgbClr val="003300"/>
                </a:solidFill>
              </a:rPr>
              <a:t>electron impact ionization </a:t>
            </a:r>
            <a:r>
              <a:rPr lang="en-US" b="1" i="1" dirty="0">
                <a:solidFill>
                  <a:srgbClr val="2E0000"/>
                </a:solidFill>
              </a:rPr>
              <a:t>(EIMS) process, the sample is bombarded by a beam of electrons. These high-energy electrons can dislodge an electron from a bond, creating a radical </a:t>
            </a:r>
            <a:r>
              <a:rPr lang="en-US" b="1" i="1" dirty="0" err="1">
                <a:solidFill>
                  <a:srgbClr val="2E0000"/>
                </a:solidFill>
              </a:rPr>
              <a:t>cation</a:t>
            </a:r>
            <a:r>
              <a:rPr lang="en-US" b="1" i="1" dirty="0">
                <a:solidFill>
                  <a:srgbClr val="2E0000"/>
                </a:solidFill>
              </a:rPr>
              <a:t> (a positive ion with an unpaired e-).</a:t>
            </a:r>
            <a:endParaRPr lang="el-GR" b="1" i="1" dirty="0">
              <a:solidFill>
                <a:srgbClr val="2E0000"/>
              </a:solidFill>
            </a:endParaRPr>
          </a:p>
        </p:txBody>
      </p:sp>
      <p:sp>
        <p:nvSpPr>
          <p:cNvPr id="9" name="Rectangle 8"/>
          <p:cNvSpPr/>
          <p:nvPr/>
        </p:nvSpPr>
        <p:spPr>
          <a:xfrm>
            <a:off x="304800" y="5486400"/>
            <a:ext cx="4572000" cy="1200329"/>
          </a:xfrm>
          <a:prstGeom prst="rect">
            <a:avLst/>
          </a:prstGeom>
        </p:spPr>
        <p:txBody>
          <a:bodyPr>
            <a:spAutoFit/>
          </a:bodyPr>
          <a:lstStyle/>
          <a:p>
            <a:pPr marL="285750" indent="-285750" eaLnBrk="0" hangingPunct="0">
              <a:buFont typeface="Wingdings" panose="05000000000000000000" pitchFamily="2" charset="2"/>
              <a:buChar char="q"/>
              <a:defRPr/>
            </a:pPr>
            <a:r>
              <a:rPr lang="en-US" b="1" dirty="0" smtClean="0">
                <a:solidFill>
                  <a:srgbClr val="006600"/>
                </a:solidFill>
              </a:rPr>
              <a:t>FAB:</a:t>
            </a:r>
            <a:r>
              <a:rPr lang="en-US" dirty="0" smtClean="0">
                <a:solidFill>
                  <a:srgbClr val="006600"/>
                </a:solidFill>
              </a:rPr>
              <a:t> Fast Atomic Bombardment</a:t>
            </a:r>
          </a:p>
          <a:p>
            <a:pPr marL="285750" indent="-285750" eaLnBrk="0" hangingPunct="0">
              <a:buFont typeface="Wingdings" panose="05000000000000000000" pitchFamily="2" charset="2"/>
              <a:buChar char="q"/>
              <a:defRPr/>
            </a:pPr>
            <a:r>
              <a:rPr lang="en-US" b="1" dirty="0" smtClean="0">
                <a:solidFill>
                  <a:srgbClr val="006600"/>
                </a:solidFill>
              </a:rPr>
              <a:t>ESIMS:</a:t>
            </a:r>
            <a:r>
              <a:rPr lang="en-US" dirty="0" smtClean="0">
                <a:solidFill>
                  <a:srgbClr val="006600"/>
                </a:solidFill>
              </a:rPr>
              <a:t> Electron Spray Ionization</a:t>
            </a:r>
          </a:p>
          <a:p>
            <a:pPr marL="285750" indent="-285750" eaLnBrk="0" hangingPunct="0">
              <a:buFont typeface="Wingdings" panose="05000000000000000000" pitchFamily="2" charset="2"/>
              <a:buChar char="q"/>
              <a:defRPr/>
            </a:pPr>
            <a:r>
              <a:rPr lang="en-US" b="1" dirty="0" smtClean="0">
                <a:solidFill>
                  <a:srgbClr val="006600"/>
                </a:solidFill>
              </a:rPr>
              <a:t>MALDITOFF:</a:t>
            </a:r>
            <a:r>
              <a:rPr lang="en-US" dirty="0" smtClean="0">
                <a:solidFill>
                  <a:srgbClr val="006600"/>
                </a:solidFill>
              </a:rPr>
              <a:t> Matrix Assisted Laser Desorption Ionization Time of Flight</a:t>
            </a:r>
            <a:endParaRPr lang="en-US" dirty="0">
              <a:solidFill>
                <a:srgbClr val="006600"/>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230031962"/>
              </p:ext>
            </p:extLst>
          </p:nvPr>
        </p:nvGraphicFramePr>
        <p:xfrm>
          <a:off x="2209800" y="2667000"/>
          <a:ext cx="6564627" cy="3886200"/>
        </p:xfrm>
        <a:graphic>
          <a:graphicData uri="http://schemas.openxmlformats.org/presentationml/2006/ole">
            <mc:AlternateContent xmlns:mc="http://schemas.openxmlformats.org/markup-compatibility/2006">
              <mc:Choice xmlns:v="urn:schemas-microsoft-com:vml" Requires="v">
                <p:oleObj spid="_x0000_s51292" name="CS ChemDraw Drawing" r:id="rId3" imgW="5669010" imgH="3355502" progId="ChemDraw.Document.6.0">
                  <p:embed/>
                </p:oleObj>
              </mc:Choice>
              <mc:Fallback>
                <p:oleObj name="CS ChemDraw Drawing" r:id="rId3" imgW="5669010" imgH="3355502" progId="ChemDraw.Document.6.0">
                  <p:embed/>
                  <p:pic>
                    <p:nvPicPr>
                      <p:cNvPr id="0" name=""/>
                      <p:cNvPicPr/>
                      <p:nvPr/>
                    </p:nvPicPr>
                    <p:blipFill>
                      <a:blip r:embed="rId4"/>
                      <a:stretch>
                        <a:fillRect/>
                      </a:stretch>
                    </p:blipFill>
                    <p:spPr>
                      <a:xfrm>
                        <a:off x="2209800" y="2667000"/>
                        <a:ext cx="6564627" cy="3886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cstate="print"/>
          <a:srcRect/>
          <a:stretch>
            <a:fillRect/>
          </a:stretch>
        </p:blipFill>
        <p:spPr bwMode="auto">
          <a:xfrm>
            <a:off x="457200" y="609600"/>
            <a:ext cx="8305800" cy="4005776"/>
          </a:xfrm>
          <a:prstGeom prst="rect">
            <a:avLst/>
          </a:prstGeom>
          <a:noFill/>
          <a:ln w="9525">
            <a:noFill/>
            <a:miter lim="800000"/>
            <a:headEnd/>
            <a:tailEnd/>
          </a:ln>
        </p:spPr>
      </p:pic>
      <p:pic>
        <p:nvPicPr>
          <p:cNvPr id="58372" name="Picture 4"/>
          <p:cNvPicPr>
            <a:picLocks noChangeAspect="1" noChangeArrowheads="1"/>
          </p:cNvPicPr>
          <p:nvPr/>
        </p:nvPicPr>
        <p:blipFill>
          <a:blip r:embed="rId3" cstate="print"/>
          <a:srcRect/>
          <a:stretch>
            <a:fillRect/>
          </a:stretch>
        </p:blipFill>
        <p:spPr bwMode="auto">
          <a:xfrm>
            <a:off x="360218" y="4876800"/>
            <a:ext cx="8478982" cy="1828800"/>
          </a:xfrm>
          <a:prstGeom prst="rect">
            <a:avLst/>
          </a:prstGeom>
          <a:noFill/>
          <a:ln w="9525">
            <a:noFill/>
            <a:miter lim="800000"/>
            <a:headEnd/>
            <a:tailEnd/>
          </a:ln>
        </p:spPr>
      </p:pic>
      <p:sp>
        <p:nvSpPr>
          <p:cNvPr id="5" name="Text Box 2"/>
          <p:cNvSpPr txBox="1">
            <a:spLocks noChangeArrowheads="1"/>
          </p:cNvSpPr>
          <p:nvPr/>
        </p:nvSpPr>
        <p:spPr bwMode="auto">
          <a:xfrm>
            <a:off x="228600" y="152400"/>
            <a:ext cx="8610600" cy="769441"/>
          </a:xfrm>
          <a:prstGeom prst="rect">
            <a:avLst/>
          </a:prstGeom>
          <a:noFill/>
          <a:ln>
            <a:noFill/>
          </a:ln>
          <a:effectLst/>
          <a:extLst/>
        </p:spPr>
        <p:txBody>
          <a:bodyPr wrap="square">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rPr>
              <a:t>IONIZATION AND FRAGMANTATION</a:t>
            </a:r>
            <a:endParaRPr lang="en-US" sz="2800" b="1" dirty="0">
              <a:effectLst>
                <a:outerShdw blurRad="38100" dist="38100" dir="2700000" algn="tl">
                  <a:srgbClr val="C0C0C0"/>
                </a:outerShdw>
              </a:effectLst>
              <a:latin typeface="Arial Black" panose="020B0A04020102020204" pitchFamily="34" charset="0"/>
            </a:endParaRPr>
          </a:p>
          <a:p>
            <a:pPr>
              <a:defRPr/>
            </a:pPr>
            <a:endParaRPr lang="en-US" sz="1600" dirty="0">
              <a:solidFill>
                <a:srgbClr val="0000CC"/>
              </a:solidFill>
              <a:latin typeface="Tahoma"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28600" y="76200"/>
            <a:ext cx="8686800" cy="4493538"/>
          </a:xfrm>
          <a:prstGeom prst="rect">
            <a:avLst/>
          </a:prstGeom>
          <a:noFill/>
          <a:ln w="9525">
            <a:noFill/>
            <a:miter lim="800000"/>
            <a:headEnd/>
            <a:tailEnd/>
          </a:ln>
          <a:effectLst/>
        </p:spPr>
        <p:txBody>
          <a:bodyPr wrap="square">
            <a:spAutoFit/>
          </a:bodyPr>
          <a:lstStyle/>
          <a:p>
            <a:pPr algn="ctr">
              <a:spcBef>
                <a:spcPct val="50000"/>
              </a:spcBef>
              <a:defRPr/>
            </a:pPr>
            <a:r>
              <a:rPr lang="en-US" sz="2800" b="1" dirty="0" smtClean="0">
                <a:effectLst>
                  <a:outerShdw blurRad="38100" dist="38100" dir="2700000" algn="tl">
                    <a:srgbClr val="C0C0C0"/>
                  </a:outerShdw>
                </a:effectLst>
                <a:latin typeface="Arial Black" panose="020B0A04020102020204" pitchFamily="34" charset="0"/>
              </a:rPr>
              <a:t>ELEMENTS </a:t>
            </a:r>
            <a:r>
              <a:rPr lang="en-US" sz="2800" b="1" dirty="0">
                <a:effectLst>
                  <a:outerShdw blurRad="38100" dist="38100" dir="2700000" algn="tl">
                    <a:srgbClr val="C0C0C0"/>
                  </a:outerShdw>
                </a:effectLst>
                <a:latin typeface="Arial Black" panose="020B0A04020102020204" pitchFamily="34" charset="0"/>
              </a:rPr>
              <a:t>OF </a:t>
            </a:r>
            <a:r>
              <a:rPr lang="en-US" sz="2800" b="1" dirty="0" smtClean="0">
                <a:effectLst>
                  <a:outerShdw blurRad="38100" dist="38100" dir="2700000" algn="tl">
                    <a:srgbClr val="C0C0C0"/>
                  </a:outerShdw>
                </a:effectLst>
                <a:latin typeface="Arial Black" panose="020B0A04020102020204" pitchFamily="34" charset="0"/>
              </a:rPr>
              <a:t>INSATURATION</a:t>
            </a:r>
            <a:endParaRPr lang="en-US" sz="2800" b="1" dirty="0">
              <a:effectLst>
                <a:outerShdw blurRad="38100" dist="38100" dir="2700000" algn="tl">
                  <a:srgbClr val="C0C0C0"/>
                </a:outerShdw>
              </a:effectLst>
              <a:latin typeface="Arial Black" panose="020B0A04020102020204" pitchFamily="34" charset="0"/>
            </a:endParaRPr>
          </a:p>
          <a:p>
            <a:pPr algn="just">
              <a:spcBef>
                <a:spcPct val="50000"/>
              </a:spcBef>
              <a:defRPr/>
            </a:pPr>
            <a:r>
              <a:rPr lang="en-US" dirty="0" smtClean="0">
                <a:solidFill>
                  <a:srgbClr val="0000CC"/>
                </a:solidFill>
                <a:ea typeface="Tahoma" pitchFamily="34" charset="0"/>
                <a:cs typeface="Tahoma" pitchFamily="34" charset="0"/>
              </a:rPr>
              <a:t>For </a:t>
            </a:r>
            <a:r>
              <a:rPr lang="en-US" dirty="0">
                <a:solidFill>
                  <a:srgbClr val="0000CC"/>
                </a:solidFill>
                <a:ea typeface="Tahoma" pitchFamily="34" charset="0"/>
                <a:cs typeface="Tahoma" pitchFamily="34" charset="0"/>
              </a:rPr>
              <a:t>a molecule with the following molecular formula</a:t>
            </a:r>
            <a:r>
              <a:rPr lang="en-US" dirty="0">
                <a:solidFill>
                  <a:srgbClr val="3333FF"/>
                </a:solidFill>
                <a:ea typeface="Tahoma" pitchFamily="34" charset="0"/>
                <a:cs typeface="Tahoma" pitchFamily="34" charset="0"/>
              </a:rPr>
              <a:t>       </a:t>
            </a:r>
            <a:r>
              <a:rPr lang="en-US" sz="3600" b="1" dirty="0" err="1">
                <a:solidFill>
                  <a:srgbClr val="006600"/>
                </a:solidFill>
                <a:ea typeface="Tahoma" pitchFamily="34" charset="0"/>
                <a:cs typeface="Tahoma" pitchFamily="34" charset="0"/>
              </a:rPr>
              <a:t>C</a:t>
            </a:r>
            <a:r>
              <a:rPr lang="en-US" sz="3600" b="1" baseline="-25000" dirty="0" err="1">
                <a:solidFill>
                  <a:srgbClr val="006600"/>
                </a:solidFill>
                <a:ea typeface="Tahoma" pitchFamily="34" charset="0"/>
                <a:cs typeface="Tahoma" pitchFamily="34" charset="0"/>
              </a:rPr>
              <a:t>x</a:t>
            </a:r>
            <a:r>
              <a:rPr lang="en-US" sz="3600" b="1" dirty="0" err="1">
                <a:solidFill>
                  <a:srgbClr val="006600"/>
                </a:solidFill>
                <a:ea typeface="Tahoma" pitchFamily="34" charset="0"/>
                <a:cs typeface="Tahoma" pitchFamily="34" charset="0"/>
              </a:rPr>
              <a:t>H</a:t>
            </a:r>
            <a:r>
              <a:rPr lang="en-US" sz="3600" b="1" baseline="-25000" dirty="0" err="1">
                <a:solidFill>
                  <a:srgbClr val="006600"/>
                </a:solidFill>
                <a:ea typeface="Tahoma" pitchFamily="34" charset="0"/>
                <a:cs typeface="Tahoma" pitchFamily="34" charset="0"/>
              </a:rPr>
              <a:t>y</a:t>
            </a:r>
            <a:r>
              <a:rPr lang="en-US" sz="3600" b="1" dirty="0" err="1">
                <a:solidFill>
                  <a:srgbClr val="006600"/>
                </a:solidFill>
                <a:ea typeface="Tahoma" pitchFamily="34" charset="0"/>
                <a:cs typeface="Tahoma" pitchFamily="34" charset="0"/>
              </a:rPr>
              <a:t>O</a:t>
            </a:r>
            <a:r>
              <a:rPr lang="en-US" sz="3600" b="1" baseline="-25000" dirty="0" err="1">
                <a:solidFill>
                  <a:srgbClr val="006600"/>
                </a:solidFill>
                <a:ea typeface="Tahoma" pitchFamily="34" charset="0"/>
                <a:cs typeface="Tahoma" pitchFamily="34" charset="0"/>
              </a:rPr>
              <a:t>z</a:t>
            </a:r>
            <a:r>
              <a:rPr lang="en-US" sz="3600" b="1" dirty="0" err="1">
                <a:solidFill>
                  <a:srgbClr val="006600"/>
                </a:solidFill>
                <a:ea typeface="Tahoma" pitchFamily="34" charset="0"/>
                <a:cs typeface="Tahoma" pitchFamily="34" charset="0"/>
              </a:rPr>
              <a:t>N</a:t>
            </a:r>
            <a:r>
              <a:rPr lang="en-US" sz="3600" b="1" baseline="-25000" dirty="0" err="1">
                <a:solidFill>
                  <a:srgbClr val="006600"/>
                </a:solidFill>
                <a:ea typeface="Tahoma" pitchFamily="34" charset="0"/>
                <a:cs typeface="Tahoma" pitchFamily="34" charset="0"/>
              </a:rPr>
              <a:t>t</a:t>
            </a:r>
            <a:r>
              <a:rPr lang="en-US" sz="3600" b="1" dirty="0" err="1">
                <a:solidFill>
                  <a:srgbClr val="006600"/>
                </a:solidFill>
                <a:ea typeface="Tahoma" pitchFamily="34" charset="0"/>
                <a:cs typeface="Tahoma" pitchFamily="34" charset="0"/>
              </a:rPr>
              <a:t>Cl</a:t>
            </a:r>
            <a:r>
              <a:rPr lang="en-US" sz="3600" b="1" baseline="-25000" dirty="0" err="1">
                <a:solidFill>
                  <a:srgbClr val="006600"/>
                </a:solidFill>
                <a:ea typeface="Tahoma" pitchFamily="34" charset="0"/>
                <a:cs typeface="Tahoma" pitchFamily="34" charset="0"/>
              </a:rPr>
              <a:t>n</a:t>
            </a:r>
            <a:endParaRPr lang="en-US" sz="3600" b="1" baseline="-25000" dirty="0">
              <a:solidFill>
                <a:srgbClr val="006600"/>
              </a:solidFill>
              <a:ea typeface="Tahoma" pitchFamily="34" charset="0"/>
              <a:cs typeface="Tahoma" pitchFamily="34" charset="0"/>
            </a:endParaRPr>
          </a:p>
          <a:p>
            <a:pPr algn="just">
              <a:spcBef>
                <a:spcPct val="50000"/>
              </a:spcBef>
              <a:defRPr/>
            </a:pPr>
            <a:r>
              <a:rPr lang="en-US" b="1" dirty="0">
                <a:solidFill>
                  <a:srgbClr val="006600"/>
                </a:solidFill>
                <a:ea typeface="Tahoma" pitchFamily="34" charset="0"/>
                <a:cs typeface="Tahoma" pitchFamily="34" charset="0"/>
              </a:rPr>
              <a:t>C</a:t>
            </a:r>
            <a:r>
              <a:rPr lang="en-US" dirty="0">
                <a:solidFill>
                  <a:srgbClr val="0000CC"/>
                </a:solidFill>
                <a:ea typeface="Tahoma" pitchFamily="34" charset="0"/>
                <a:cs typeface="Tahoma" pitchFamily="34" charset="0"/>
              </a:rPr>
              <a:t> represents any atom that accepts 4 bonds</a:t>
            </a:r>
          </a:p>
          <a:p>
            <a:pPr algn="just">
              <a:spcBef>
                <a:spcPct val="50000"/>
              </a:spcBef>
              <a:defRPr/>
            </a:pPr>
            <a:r>
              <a:rPr lang="en-US" b="1" dirty="0">
                <a:solidFill>
                  <a:srgbClr val="006600"/>
                </a:solidFill>
                <a:ea typeface="Tahoma" pitchFamily="34" charset="0"/>
                <a:cs typeface="Tahoma" pitchFamily="34" charset="0"/>
              </a:rPr>
              <a:t>N </a:t>
            </a:r>
            <a:r>
              <a:rPr lang="en-US" dirty="0">
                <a:solidFill>
                  <a:srgbClr val="0000CC"/>
                </a:solidFill>
                <a:ea typeface="Tahoma" pitchFamily="34" charset="0"/>
                <a:cs typeface="Tahoma" pitchFamily="34" charset="0"/>
              </a:rPr>
              <a:t>represents any atom that accepts 3 bonds</a:t>
            </a:r>
          </a:p>
          <a:p>
            <a:pPr algn="just">
              <a:spcBef>
                <a:spcPct val="50000"/>
              </a:spcBef>
              <a:defRPr/>
            </a:pPr>
            <a:r>
              <a:rPr lang="en-US" b="1" dirty="0">
                <a:solidFill>
                  <a:srgbClr val="006600"/>
                </a:solidFill>
                <a:ea typeface="Tahoma" pitchFamily="34" charset="0"/>
                <a:cs typeface="Tahoma" pitchFamily="34" charset="0"/>
              </a:rPr>
              <a:t>O</a:t>
            </a:r>
            <a:r>
              <a:rPr lang="en-US" dirty="0">
                <a:solidFill>
                  <a:srgbClr val="0000CC"/>
                </a:solidFill>
                <a:ea typeface="Tahoma" pitchFamily="34" charset="0"/>
                <a:cs typeface="Tahoma" pitchFamily="34" charset="0"/>
              </a:rPr>
              <a:t> represents any atom that accepts 2 bonds</a:t>
            </a:r>
          </a:p>
          <a:p>
            <a:pPr algn="just">
              <a:spcBef>
                <a:spcPct val="50000"/>
              </a:spcBef>
              <a:defRPr/>
            </a:pPr>
            <a:r>
              <a:rPr lang="en-US" b="1" dirty="0">
                <a:solidFill>
                  <a:srgbClr val="006600"/>
                </a:solidFill>
                <a:ea typeface="Tahoma" pitchFamily="34" charset="0"/>
                <a:cs typeface="Tahoma" pitchFamily="34" charset="0"/>
              </a:rPr>
              <a:t>H</a:t>
            </a:r>
            <a:r>
              <a:rPr lang="en-US" b="1" dirty="0">
                <a:solidFill>
                  <a:srgbClr val="003300"/>
                </a:solidFill>
                <a:ea typeface="Tahoma" pitchFamily="34" charset="0"/>
                <a:cs typeface="Tahoma" pitchFamily="34" charset="0"/>
              </a:rPr>
              <a:t> </a:t>
            </a:r>
            <a:r>
              <a:rPr lang="en-US" dirty="0">
                <a:solidFill>
                  <a:srgbClr val="0000CC"/>
                </a:solidFill>
                <a:ea typeface="Tahoma" pitchFamily="34" charset="0"/>
                <a:cs typeface="Tahoma" pitchFamily="34" charset="0"/>
              </a:rPr>
              <a:t>and </a:t>
            </a:r>
            <a:r>
              <a:rPr lang="en-US" b="1" dirty="0">
                <a:solidFill>
                  <a:srgbClr val="006600"/>
                </a:solidFill>
                <a:ea typeface="Tahoma" pitchFamily="34" charset="0"/>
                <a:cs typeface="Tahoma" pitchFamily="34" charset="0"/>
              </a:rPr>
              <a:t>Cl</a:t>
            </a:r>
            <a:r>
              <a:rPr lang="en-US" dirty="0">
                <a:solidFill>
                  <a:srgbClr val="0000CC"/>
                </a:solidFill>
                <a:ea typeface="Tahoma" pitchFamily="34" charset="0"/>
                <a:cs typeface="Tahoma" pitchFamily="34" charset="0"/>
              </a:rPr>
              <a:t> represent any atom that accepts </a:t>
            </a:r>
            <a:r>
              <a:rPr lang="en-US" dirty="0" smtClean="0">
                <a:solidFill>
                  <a:srgbClr val="0000CC"/>
                </a:solidFill>
                <a:ea typeface="Tahoma" pitchFamily="34" charset="0"/>
                <a:cs typeface="Tahoma" pitchFamily="34" charset="0"/>
              </a:rPr>
              <a:t>1 bond</a:t>
            </a:r>
            <a:r>
              <a:rPr lang="en-US" dirty="0" smtClean="0">
                <a:solidFill>
                  <a:srgbClr val="3333FF"/>
                </a:solidFill>
                <a:ea typeface="Tahoma" pitchFamily="34" charset="0"/>
                <a:cs typeface="Tahoma" pitchFamily="34" charset="0"/>
              </a:rPr>
              <a:t>s</a:t>
            </a:r>
            <a:r>
              <a:rPr lang="en-US" dirty="0">
                <a:solidFill>
                  <a:srgbClr val="000066"/>
                </a:solidFill>
                <a:ea typeface="Tahoma" pitchFamily="34" charset="0"/>
                <a:cs typeface="Tahoma" pitchFamily="34" charset="0"/>
              </a:rPr>
              <a:t> </a:t>
            </a:r>
            <a:r>
              <a:rPr lang="en-US" dirty="0" smtClean="0">
                <a:solidFill>
                  <a:srgbClr val="000066"/>
                </a:solidFill>
                <a:ea typeface="Tahoma" pitchFamily="34" charset="0"/>
                <a:cs typeface="Tahoma" pitchFamily="34" charset="0"/>
              </a:rPr>
              <a:t>   </a:t>
            </a:r>
            <a:r>
              <a:rPr lang="en-US" sz="2800" b="1" dirty="0" smtClean="0">
                <a:solidFill>
                  <a:srgbClr val="006600"/>
                </a:solidFill>
                <a:ea typeface="Tahoma" pitchFamily="34" charset="0"/>
                <a:cs typeface="Tahoma" pitchFamily="34" charset="0"/>
              </a:rPr>
              <a:t>NI = x +1 – ½ (y + n) + ½ t</a:t>
            </a:r>
          </a:p>
          <a:p>
            <a:pPr algn="just">
              <a:spcBef>
                <a:spcPct val="50000"/>
              </a:spcBef>
              <a:defRPr/>
            </a:pPr>
            <a:r>
              <a:rPr lang="en-US" b="1" i="1" dirty="0" smtClean="0">
                <a:solidFill>
                  <a:srgbClr val="5C0000"/>
                </a:solidFill>
                <a:ea typeface="Tahoma" pitchFamily="34" charset="0"/>
                <a:cs typeface="Tahoma" pitchFamily="34" charset="0"/>
              </a:rPr>
              <a:t>Oxygen </a:t>
            </a:r>
            <a:r>
              <a:rPr lang="en-US" b="1" i="1" dirty="0">
                <a:solidFill>
                  <a:srgbClr val="5C0000"/>
                </a:solidFill>
                <a:ea typeface="Tahoma" pitchFamily="34" charset="0"/>
                <a:cs typeface="Tahoma" pitchFamily="34" charset="0"/>
              </a:rPr>
              <a:t>and atoms that accept  two bonds count for zero </a:t>
            </a:r>
            <a:endParaRPr lang="en-US" b="1" i="1" dirty="0" smtClean="0">
              <a:solidFill>
                <a:srgbClr val="5C0000"/>
              </a:solidFill>
              <a:ea typeface="Tahoma" pitchFamily="34" charset="0"/>
              <a:cs typeface="Tahoma" pitchFamily="34" charset="0"/>
            </a:endParaRPr>
          </a:p>
          <a:p>
            <a:pPr algn="just">
              <a:spcBef>
                <a:spcPct val="50000"/>
              </a:spcBef>
              <a:defRPr/>
            </a:pPr>
            <a:r>
              <a:rPr lang="en-US" b="1" dirty="0">
                <a:solidFill>
                  <a:srgbClr val="006600"/>
                </a:solidFill>
              </a:rPr>
              <a:t>1 degree of unsaturation = 1 unit on the hydrogen deficiency index (HDI)</a:t>
            </a:r>
          </a:p>
          <a:p>
            <a:pPr algn="just">
              <a:spcBef>
                <a:spcPct val="50000"/>
              </a:spcBef>
              <a:defRPr/>
            </a:pPr>
            <a:endParaRPr lang="en-US" b="1" i="1" dirty="0">
              <a:solidFill>
                <a:srgbClr val="5C0000"/>
              </a:solidFill>
              <a:ea typeface="Tahoma" pitchFamily="34" charset="0"/>
              <a:cs typeface="Tahoma"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441921292"/>
              </p:ext>
            </p:extLst>
          </p:nvPr>
        </p:nvGraphicFramePr>
        <p:xfrm>
          <a:off x="304800" y="4191000"/>
          <a:ext cx="8610600" cy="2578608"/>
        </p:xfrm>
        <a:graphic>
          <a:graphicData uri="http://schemas.openxmlformats.org/drawingml/2006/table">
            <a:tbl>
              <a:tblPr firstRow="1" firstCol="1" bandRow="1">
                <a:tableStyleId>{5C22544A-7EE6-4342-B048-85BDC9FD1C3A}</a:tableStyleId>
              </a:tblPr>
              <a:tblGrid>
                <a:gridCol w="2333715">
                  <a:extLst>
                    <a:ext uri="{9D8B030D-6E8A-4147-A177-3AD203B41FA5}">
                      <a16:colId xmlns:a16="http://schemas.microsoft.com/office/drawing/2014/main" val="20000"/>
                    </a:ext>
                  </a:extLst>
                </a:gridCol>
                <a:gridCol w="6276885">
                  <a:extLst>
                    <a:ext uri="{9D8B030D-6E8A-4147-A177-3AD203B41FA5}">
                      <a16:colId xmlns:a16="http://schemas.microsoft.com/office/drawing/2014/main" val="20001"/>
                    </a:ext>
                  </a:extLst>
                </a:gridCol>
              </a:tblGrid>
              <a:tr h="685800">
                <a:tc>
                  <a:txBody>
                    <a:bodyPr/>
                    <a:lstStyle/>
                    <a:p>
                      <a:pPr marL="0" marR="0" algn="ctr">
                        <a:lnSpc>
                          <a:spcPct val="115000"/>
                        </a:lnSpc>
                        <a:spcBef>
                          <a:spcPts val="0"/>
                        </a:spcBef>
                        <a:spcAft>
                          <a:spcPts val="0"/>
                        </a:spcAft>
                      </a:pPr>
                      <a:r>
                        <a:rPr lang="en-US" sz="1800" dirty="0">
                          <a:solidFill>
                            <a:srgbClr val="5C0000"/>
                          </a:solidFill>
                          <a:effectLst/>
                        </a:rPr>
                        <a:t>Number of elements of </a:t>
                      </a:r>
                      <a:r>
                        <a:rPr lang="en-US" sz="1800" dirty="0" err="1">
                          <a:solidFill>
                            <a:srgbClr val="5C0000"/>
                          </a:solidFill>
                          <a:effectLst/>
                        </a:rPr>
                        <a:t>insaturation</a:t>
                      </a:r>
                      <a:endParaRPr lang="en-US" sz="1800" dirty="0">
                        <a:solidFill>
                          <a:srgbClr val="5C0000"/>
                        </a:solidFill>
                        <a:effectLst/>
                        <a:latin typeface="Calibri"/>
                        <a:ea typeface="Calibri"/>
                        <a:cs typeface="Times New Roman"/>
                      </a:endParaRPr>
                    </a:p>
                  </a:txBody>
                  <a:tcPr marL="68580" marR="68580" marT="0" marB="0">
                    <a:solidFill>
                      <a:schemeClr val="accent5">
                        <a:lumMod val="20000"/>
                        <a:lumOff val="80000"/>
                      </a:schemeClr>
                    </a:solidFill>
                  </a:tcPr>
                </a:tc>
                <a:tc>
                  <a:txBody>
                    <a:bodyPr/>
                    <a:lstStyle/>
                    <a:p>
                      <a:pPr marL="0" marR="0" algn="ctr">
                        <a:lnSpc>
                          <a:spcPct val="115000"/>
                        </a:lnSpc>
                        <a:spcBef>
                          <a:spcPts val="0"/>
                        </a:spcBef>
                        <a:spcAft>
                          <a:spcPts val="0"/>
                        </a:spcAft>
                      </a:pPr>
                      <a:r>
                        <a:rPr lang="en-US" sz="1800" dirty="0">
                          <a:solidFill>
                            <a:srgbClr val="5C0000"/>
                          </a:solidFill>
                          <a:effectLst/>
                        </a:rPr>
                        <a:t>May correspond to</a:t>
                      </a:r>
                      <a:endParaRPr lang="en-US" sz="1800" dirty="0">
                        <a:solidFill>
                          <a:srgbClr val="5C0000"/>
                        </a:solidFill>
                        <a:effectLst/>
                        <a:latin typeface="Calibri"/>
                        <a:ea typeface="Calibri"/>
                        <a:cs typeface="Times New Roman"/>
                      </a:endParaRPr>
                    </a:p>
                  </a:txBody>
                  <a:tcPr marL="68580" marR="68580" marT="0" marB="0">
                    <a:solidFill>
                      <a:schemeClr val="accent5">
                        <a:lumMod val="20000"/>
                        <a:lumOff val="80000"/>
                      </a:schemeClr>
                    </a:solidFill>
                  </a:tcPr>
                </a:tc>
                <a:extLst>
                  <a:ext uri="{0D108BD9-81ED-4DB2-BD59-A6C34878D82A}">
                    <a16:rowId xmlns:a16="http://schemas.microsoft.com/office/drawing/2014/main" val="10000"/>
                  </a:ext>
                </a:extLst>
              </a:tr>
              <a:tr h="262913">
                <a:tc>
                  <a:txBody>
                    <a:bodyPr/>
                    <a:lstStyle/>
                    <a:p>
                      <a:pPr marL="0" marR="0" algn="ctr">
                        <a:lnSpc>
                          <a:spcPct val="115000"/>
                        </a:lnSpc>
                        <a:spcBef>
                          <a:spcPts val="0"/>
                        </a:spcBef>
                        <a:spcAft>
                          <a:spcPts val="0"/>
                        </a:spcAft>
                      </a:pPr>
                      <a:r>
                        <a:rPr lang="en-US" sz="1800" dirty="0">
                          <a:solidFill>
                            <a:srgbClr val="5C0000"/>
                          </a:solidFill>
                          <a:effectLst/>
                        </a:rPr>
                        <a:t>1</a:t>
                      </a:r>
                      <a:endParaRPr lang="en-US" sz="1800" dirty="0">
                        <a:solidFill>
                          <a:srgbClr val="5C0000"/>
                        </a:solidFill>
                        <a:effectLst/>
                        <a:latin typeface="Calibri"/>
                        <a:ea typeface="Calibri"/>
                        <a:cs typeface="Times New Roman"/>
                      </a:endParaRPr>
                    </a:p>
                  </a:txBody>
                  <a:tcPr marL="68580" marR="68580" marT="0" marB="0">
                    <a:solidFill>
                      <a:schemeClr val="accent5">
                        <a:lumMod val="20000"/>
                        <a:lumOff val="80000"/>
                      </a:schemeClr>
                    </a:solidFill>
                  </a:tcPr>
                </a:tc>
                <a:tc>
                  <a:txBody>
                    <a:bodyPr/>
                    <a:lstStyle/>
                    <a:p>
                      <a:pPr marL="0" marR="0">
                        <a:lnSpc>
                          <a:spcPct val="115000"/>
                        </a:lnSpc>
                        <a:spcBef>
                          <a:spcPts val="0"/>
                        </a:spcBef>
                        <a:spcAft>
                          <a:spcPts val="0"/>
                        </a:spcAft>
                      </a:pPr>
                      <a:r>
                        <a:rPr lang="en-US" sz="1800" dirty="0">
                          <a:solidFill>
                            <a:srgbClr val="0000CC"/>
                          </a:solidFill>
                          <a:effectLst/>
                        </a:rPr>
                        <a:t>1 double bond or 1 ring</a:t>
                      </a:r>
                      <a:endParaRPr lang="en-US" sz="1800" dirty="0">
                        <a:solidFill>
                          <a:srgbClr val="0000CC"/>
                        </a:solidFill>
                        <a:effectLst/>
                        <a:latin typeface="Calibri"/>
                        <a:ea typeface="Calibri"/>
                        <a:cs typeface="Times New Roman"/>
                      </a:endParaRPr>
                    </a:p>
                  </a:txBody>
                  <a:tcPr marL="68580" marR="68580" marT="0" marB="0">
                    <a:solidFill>
                      <a:schemeClr val="accent2">
                        <a:lumMod val="20000"/>
                        <a:lumOff val="80000"/>
                      </a:schemeClr>
                    </a:solidFill>
                  </a:tcPr>
                </a:tc>
                <a:extLst>
                  <a:ext uri="{0D108BD9-81ED-4DB2-BD59-A6C34878D82A}">
                    <a16:rowId xmlns:a16="http://schemas.microsoft.com/office/drawing/2014/main" val="10001"/>
                  </a:ext>
                </a:extLst>
              </a:tr>
              <a:tr h="262913">
                <a:tc>
                  <a:txBody>
                    <a:bodyPr/>
                    <a:lstStyle/>
                    <a:p>
                      <a:pPr marL="0" marR="0" algn="ctr">
                        <a:lnSpc>
                          <a:spcPct val="115000"/>
                        </a:lnSpc>
                        <a:spcBef>
                          <a:spcPts val="0"/>
                        </a:spcBef>
                        <a:spcAft>
                          <a:spcPts val="0"/>
                        </a:spcAft>
                      </a:pPr>
                      <a:r>
                        <a:rPr lang="en-US" sz="1800" dirty="0">
                          <a:solidFill>
                            <a:srgbClr val="5C0000"/>
                          </a:solidFill>
                          <a:effectLst/>
                        </a:rPr>
                        <a:t>2</a:t>
                      </a:r>
                      <a:endParaRPr lang="en-US" sz="1800" dirty="0">
                        <a:solidFill>
                          <a:srgbClr val="5C0000"/>
                        </a:solidFill>
                        <a:effectLst/>
                        <a:latin typeface="Calibri"/>
                        <a:ea typeface="Calibri"/>
                        <a:cs typeface="Times New Roman"/>
                      </a:endParaRPr>
                    </a:p>
                  </a:txBody>
                  <a:tcPr marL="68580" marR="68580" marT="0" marB="0">
                    <a:solidFill>
                      <a:schemeClr val="accent5">
                        <a:lumMod val="20000"/>
                        <a:lumOff val="80000"/>
                      </a:schemeClr>
                    </a:solidFill>
                  </a:tcPr>
                </a:tc>
                <a:tc>
                  <a:txBody>
                    <a:bodyPr/>
                    <a:lstStyle/>
                    <a:p>
                      <a:pPr marL="0" marR="0">
                        <a:lnSpc>
                          <a:spcPct val="115000"/>
                        </a:lnSpc>
                        <a:spcBef>
                          <a:spcPts val="0"/>
                        </a:spcBef>
                        <a:spcAft>
                          <a:spcPts val="0"/>
                        </a:spcAft>
                      </a:pPr>
                      <a:r>
                        <a:rPr lang="en-US" sz="1800" dirty="0">
                          <a:solidFill>
                            <a:srgbClr val="0000CC"/>
                          </a:solidFill>
                          <a:effectLst/>
                        </a:rPr>
                        <a:t>1 triple bond, 2 double bonds, 1 double and 1 ring or 2 </a:t>
                      </a:r>
                      <a:r>
                        <a:rPr lang="en-US" sz="1800" dirty="0" smtClean="0">
                          <a:solidFill>
                            <a:srgbClr val="0000CC"/>
                          </a:solidFill>
                          <a:effectLst/>
                        </a:rPr>
                        <a:t>rings</a:t>
                      </a:r>
                      <a:endParaRPr lang="en-US" sz="1800" dirty="0">
                        <a:solidFill>
                          <a:srgbClr val="0000CC"/>
                        </a:solidFill>
                        <a:effectLst/>
                        <a:latin typeface="Calibri"/>
                        <a:ea typeface="Calibri"/>
                        <a:cs typeface="Times New Roman"/>
                      </a:endParaRPr>
                    </a:p>
                  </a:txBody>
                  <a:tcPr marL="68580" marR="68580" marT="0" marB="0">
                    <a:solidFill>
                      <a:schemeClr val="accent2">
                        <a:lumMod val="20000"/>
                        <a:lumOff val="80000"/>
                      </a:schemeClr>
                    </a:solidFill>
                  </a:tcPr>
                </a:tc>
                <a:extLst>
                  <a:ext uri="{0D108BD9-81ED-4DB2-BD59-A6C34878D82A}">
                    <a16:rowId xmlns:a16="http://schemas.microsoft.com/office/drawing/2014/main" val="10002"/>
                  </a:ext>
                </a:extLst>
              </a:tr>
              <a:tr h="824830">
                <a:tc>
                  <a:txBody>
                    <a:bodyPr/>
                    <a:lstStyle/>
                    <a:p>
                      <a:pPr marL="0" marR="0" algn="ctr">
                        <a:lnSpc>
                          <a:spcPct val="115000"/>
                        </a:lnSpc>
                        <a:spcBef>
                          <a:spcPts val="0"/>
                        </a:spcBef>
                        <a:spcAft>
                          <a:spcPts val="0"/>
                        </a:spcAft>
                      </a:pPr>
                      <a:r>
                        <a:rPr lang="en-US" sz="1800" dirty="0">
                          <a:solidFill>
                            <a:srgbClr val="5C0000"/>
                          </a:solidFill>
                          <a:effectLst/>
                        </a:rPr>
                        <a:t>3</a:t>
                      </a:r>
                      <a:endParaRPr lang="en-US" sz="1800" dirty="0">
                        <a:solidFill>
                          <a:srgbClr val="5C0000"/>
                        </a:solidFill>
                        <a:effectLst/>
                        <a:latin typeface="Calibri"/>
                        <a:ea typeface="Calibri"/>
                        <a:cs typeface="Times New Roman"/>
                      </a:endParaRPr>
                    </a:p>
                  </a:txBody>
                  <a:tcPr marL="68580" marR="68580" marT="0" marB="0">
                    <a:solidFill>
                      <a:schemeClr val="accent5">
                        <a:lumMod val="20000"/>
                        <a:lumOff val="80000"/>
                      </a:schemeClr>
                    </a:solidFill>
                  </a:tcPr>
                </a:tc>
                <a:tc>
                  <a:txBody>
                    <a:bodyPr/>
                    <a:lstStyle/>
                    <a:p>
                      <a:pPr marL="0" marR="0">
                        <a:lnSpc>
                          <a:spcPct val="115000"/>
                        </a:lnSpc>
                        <a:spcBef>
                          <a:spcPts val="0"/>
                        </a:spcBef>
                        <a:spcAft>
                          <a:spcPts val="0"/>
                        </a:spcAft>
                      </a:pPr>
                      <a:r>
                        <a:rPr lang="en-US" sz="1800" dirty="0">
                          <a:solidFill>
                            <a:srgbClr val="0000CC"/>
                          </a:solidFill>
                          <a:effectLst/>
                        </a:rPr>
                        <a:t>1 triple bond and 1 double (or one ring)</a:t>
                      </a:r>
                    </a:p>
                    <a:p>
                      <a:pPr marL="0" marR="0">
                        <a:lnSpc>
                          <a:spcPct val="115000"/>
                        </a:lnSpc>
                        <a:spcBef>
                          <a:spcPts val="0"/>
                        </a:spcBef>
                        <a:spcAft>
                          <a:spcPts val="0"/>
                        </a:spcAft>
                      </a:pPr>
                      <a:r>
                        <a:rPr lang="en-US" sz="1800" dirty="0">
                          <a:solidFill>
                            <a:srgbClr val="0000CC"/>
                          </a:solidFill>
                          <a:effectLst/>
                        </a:rPr>
                        <a:t>3 double bonds or 3 rings</a:t>
                      </a:r>
                    </a:p>
                    <a:p>
                      <a:pPr marL="0" marR="0">
                        <a:lnSpc>
                          <a:spcPct val="115000"/>
                        </a:lnSpc>
                        <a:spcBef>
                          <a:spcPts val="0"/>
                        </a:spcBef>
                        <a:spcAft>
                          <a:spcPts val="0"/>
                        </a:spcAft>
                      </a:pPr>
                      <a:r>
                        <a:rPr lang="en-US" sz="1800" dirty="0">
                          <a:solidFill>
                            <a:srgbClr val="0000CC"/>
                          </a:solidFill>
                          <a:effectLst/>
                        </a:rPr>
                        <a:t>2 double bonds and 1 ring or 2 rings and 1 double bond</a:t>
                      </a:r>
                      <a:endParaRPr lang="en-US" sz="1800" dirty="0">
                        <a:solidFill>
                          <a:srgbClr val="0000CC"/>
                        </a:solidFill>
                        <a:effectLst/>
                        <a:latin typeface="Calibri"/>
                        <a:ea typeface="Calibri"/>
                        <a:cs typeface="Times New Roman"/>
                      </a:endParaRPr>
                    </a:p>
                  </a:txBody>
                  <a:tcPr marL="68580" marR="68580" marT="0" marB="0">
                    <a:solidFill>
                      <a:schemeClr val="accent2">
                        <a:lumMod val="20000"/>
                        <a:lumOff val="80000"/>
                      </a:schemeClr>
                    </a:solidFill>
                  </a:tcPr>
                </a:tc>
                <a:extLst>
                  <a:ext uri="{0D108BD9-81ED-4DB2-BD59-A6C34878D82A}">
                    <a16:rowId xmlns:a16="http://schemas.microsoft.com/office/drawing/2014/main" val="10003"/>
                  </a:ext>
                </a:extLst>
              </a:tr>
              <a:tr h="262913">
                <a:tc>
                  <a:txBody>
                    <a:bodyPr/>
                    <a:lstStyle/>
                    <a:p>
                      <a:pPr marL="0" marR="0" algn="ctr">
                        <a:lnSpc>
                          <a:spcPct val="115000"/>
                        </a:lnSpc>
                        <a:spcBef>
                          <a:spcPts val="0"/>
                        </a:spcBef>
                        <a:spcAft>
                          <a:spcPts val="0"/>
                        </a:spcAft>
                      </a:pPr>
                      <a:r>
                        <a:rPr lang="en-US" sz="1800" dirty="0">
                          <a:solidFill>
                            <a:srgbClr val="5C0000"/>
                          </a:solidFill>
                          <a:effectLst/>
                        </a:rPr>
                        <a:t>4</a:t>
                      </a:r>
                      <a:endParaRPr lang="en-US" sz="1800" dirty="0">
                        <a:solidFill>
                          <a:srgbClr val="5C0000"/>
                        </a:solidFill>
                        <a:effectLst/>
                        <a:latin typeface="Calibri"/>
                        <a:ea typeface="Calibri"/>
                        <a:cs typeface="Times New Roman"/>
                      </a:endParaRPr>
                    </a:p>
                  </a:txBody>
                  <a:tcPr marL="68580" marR="68580" marT="0" marB="0">
                    <a:solidFill>
                      <a:schemeClr val="accent5">
                        <a:lumMod val="20000"/>
                        <a:lumOff val="80000"/>
                      </a:schemeClr>
                    </a:solidFill>
                  </a:tcPr>
                </a:tc>
                <a:tc>
                  <a:txBody>
                    <a:bodyPr/>
                    <a:lstStyle/>
                    <a:p>
                      <a:pPr marL="0" marR="0">
                        <a:lnSpc>
                          <a:spcPct val="115000"/>
                        </a:lnSpc>
                        <a:spcBef>
                          <a:spcPts val="0"/>
                        </a:spcBef>
                        <a:spcAft>
                          <a:spcPts val="0"/>
                        </a:spcAft>
                      </a:pPr>
                      <a:r>
                        <a:rPr lang="en-US" sz="1800" dirty="0">
                          <a:solidFill>
                            <a:srgbClr val="0000CC"/>
                          </a:solidFill>
                          <a:effectLst/>
                        </a:rPr>
                        <a:t>Aromatic ring (etc…)</a:t>
                      </a:r>
                      <a:endParaRPr lang="en-US" sz="1800" dirty="0">
                        <a:solidFill>
                          <a:srgbClr val="0000CC"/>
                        </a:solidFill>
                        <a:effectLst/>
                        <a:latin typeface="Calibri"/>
                        <a:ea typeface="Calibri"/>
                        <a:cs typeface="Times New Roman"/>
                      </a:endParaRPr>
                    </a:p>
                  </a:txBody>
                  <a:tcPr marL="68580" marR="68580" marT="0" marB="0">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5481918" y="1905000"/>
            <a:ext cx="2900082" cy="646331"/>
          </a:xfrm>
          <a:prstGeom prst="rect">
            <a:avLst/>
          </a:prstGeom>
          <a:noFill/>
          <a:ln>
            <a:solidFill>
              <a:srgbClr val="003300"/>
            </a:solidFill>
          </a:ln>
        </p:spPr>
        <p:txBody>
          <a:bodyPr wrap="square" rtlCol="0">
            <a:spAutoFit/>
          </a:bodyPr>
          <a:lstStyle/>
          <a:p>
            <a:r>
              <a:rPr lang="en-US" b="1" dirty="0" smtClean="0">
                <a:solidFill>
                  <a:srgbClr val="2A0015"/>
                </a:solidFill>
                <a:latin typeface="Calibri" pitchFamily="34" charset="0"/>
              </a:rPr>
              <a:t>Practice 15.31, 15.32 P. 723</a:t>
            </a:r>
          </a:p>
          <a:p>
            <a:r>
              <a:rPr lang="en-US" b="1" dirty="0" smtClean="0">
                <a:solidFill>
                  <a:srgbClr val="2A0015"/>
                </a:solidFill>
                <a:latin typeface="Calibri" pitchFamily="34" charset="0"/>
              </a:rPr>
              <a:t>Problem 15.54 P. 727</a:t>
            </a:r>
            <a:endParaRPr lang="en-US" b="1" dirty="0">
              <a:solidFill>
                <a:srgbClr val="2A0015"/>
              </a:solidFill>
              <a:latin typeface="Calibri"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228600" y="76200"/>
            <a:ext cx="8686800" cy="3385542"/>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SEPARATION OF IONS</a:t>
            </a:r>
          </a:p>
          <a:p>
            <a:pPr>
              <a:defRPr/>
            </a:pPr>
            <a:endParaRPr lang="en-US" sz="1600" dirty="0">
              <a:solidFill>
                <a:srgbClr val="0000CC"/>
              </a:solidFill>
              <a:latin typeface="Tahoma" pitchFamily="34" charset="0"/>
            </a:endParaRPr>
          </a:p>
          <a:p>
            <a:pPr algn="just" eaLnBrk="0" hangingPunct="0">
              <a:defRPr/>
            </a:pPr>
            <a:r>
              <a:rPr lang="en-US" dirty="0">
                <a:solidFill>
                  <a:srgbClr val="0000CC"/>
                </a:solidFill>
              </a:rPr>
              <a:t>Once ionization and fragmentation have formed a mixture of ions, these ions are separated and detected.</a:t>
            </a:r>
          </a:p>
          <a:p>
            <a:pPr algn="just" eaLnBrk="0" hangingPunct="0">
              <a:defRPr/>
            </a:pPr>
            <a:endParaRPr lang="en-US" dirty="0">
              <a:solidFill>
                <a:srgbClr val="0000CC"/>
              </a:solidFill>
            </a:endParaRPr>
          </a:p>
          <a:p>
            <a:pPr algn="just" eaLnBrk="0" hangingPunct="0">
              <a:defRPr/>
            </a:pPr>
            <a:r>
              <a:rPr lang="en-US" dirty="0">
                <a:solidFill>
                  <a:srgbClr val="0000CC"/>
                </a:solidFill>
              </a:rPr>
              <a:t>However,</a:t>
            </a:r>
          </a:p>
          <a:p>
            <a:pPr algn="just" eaLnBrk="0" hangingPunct="0">
              <a:defRPr/>
            </a:pPr>
            <a:endParaRPr lang="en-US" b="1" dirty="0">
              <a:solidFill>
                <a:srgbClr val="003300"/>
              </a:solidFill>
            </a:endParaRPr>
          </a:p>
          <a:p>
            <a:pPr marL="285750" indent="-285750" algn="just">
              <a:buFont typeface="Wingdings" panose="05000000000000000000" pitchFamily="2" charset="2"/>
              <a:buChar char="q"/>
              <a:defRPr/>
            </a:pPr>
            <a:r>
              <a:rPr lang="en-US" sz="2000" b="1" i="1" dirty="0" smtClean="0">
                <a:solidFill>
                  <a:srgbClr val="006600"/>
                </a:solidFill>
              </a:rPr>
              <a:t>Only </a:t>
            </a:r>
            <a:r>
              <a:rPr lang="en-US" sz="2000" b="1" i="1" dirty="0">
                <a:solidFill>
                  <a:srgbClr val="006600"/>
                </a:solidFill>
              </a:rPr>
              <a:t>the cations are deflected by the magnetic field.</a:t>
            </a:r>
          </a:p>
          <a:p>
            <a:pPr marL="285750" indent="-285750" algn="just">
              <a:buFont typeface="Wingdings" panose="05000000000000000000" pitchFamily="2" charset="2"/>
              <a:buChar char="q"/>
              <a:defRPr/>
            </a:pPr>
            <a:r>
              <a:rPr lang="en-US" sz="2000" b="1" i="1" dirty="0" smtClean="0">
                <a:solidFill>
                  <a:srgbClr val="006600"/>
                </a:solidFill>
              </a:rPr>
              <a:t>Amount </a:t>
            </a:r>
            <a:r>
              <a:rPr lang="en-US" sz="2000" b="1" i="1" dirty="0">
                <a:solidFill>
                  <a:srgbClr val="006600"/>
                </a:solidFill>
              </a:rPr>
              <a:t>of deflection depends on m/z.</a:t>
            </a:r>
          </a:p>
          <a:p>
            <a:pPr marL="285750" indent="-285750" algn="just">
              <a:buFont typeface="Wingdings" panose="05000000000000000000" pitchFamily="2" charset="2"/>
              <a:buChar char="q"/>
              <a:defRPr/>
            </a:pPr>
            <a:r>
              <a:rPr lang="en-US" sz="2000" b="1" i="1" dirty="0" smtClean="0">
                <a:solidFill>
                  <a:srgbClr val="006600"/>
                </a:solidFill>
              </a:rPr>
              <a:t>The </a:t>
            </a:r>
            <a:r>
              <a:rPr lang="en-US" sz="2000" b="1" i="1" dirty="0">
                <a:solidFill>
                  <a:srgbClr val="006600"/>
                </a:solidFill>
              </a:rPr>
              <a:t>detector signal is proportional to the number of ions hitting it.</a:t>
            </a:r>
          </a:p>
          <a:p>
            <a:pPr marL="285750" indent="-285750" algn="just">
              <a:buFont typeface="Wingdings" panose="05000000000000000000" pitchFamily="2" charset="2"/>
              <a:buChar char="q"/>
              <a:defRPr/>
            </a:pPr>
            <a:r>
              <a:rPr lang="en-US" sz="2000" b="1" i="1" dirty="0" smtClean="0">
                <a:solidFill>
                  <a:srgbClr val="006600"/>
                </a:solidFill>
              </a:rPr>
              <a:t>By </a:t>
            </a:r>
            <a:r>
              <a:rPr lang="en-US" sz="2000" b="1" i="1" dirty="0">
                <a:solidFill>
                  <a:srgbClr val="006600"/>
                </a:solidFill>
              </a:rPr>
              <a:t>varying the magnetic field, ions of all masses are collected and counted</a:t>
            </a:r>
            <a:endParaRPr lang="el-GR" sz="2000" b="1" i="1" dirty="0">
              <a:solidFill>
                <a:srgbClr val="006600"/>
              </a:solidFill>
            </a:endParaRPr>
          </a:p>
        </p:txBody>
      </p:sp>
      <p:pic>
        <p:nvPicPr>
          <p:cNvPr id="33795" name="Picture 3" descr="12_15"/>
          <p:cNvPicPr>
            <a:picLocks noChangeAspect="1" noChangeArrowheads="1"/>
          </p:cNvPicPr>
          <p:nvPr/>
        </p:nvPicPr>
        <p:blipFill rotWithShape="1">
          <a:blip r:embed="rId2" cstate="print"/>
          <a:srcRect b="4251"/>
          <a:stretch/>
        </p:blipFill>
        <p:spPr bwMode="auto">
          <a:xfrm>
            <a:off x="1219200" y="3505200"/>
            <a:ext cx="6848018" cy="32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228600" y="152400"/>
            <a:ext cx="8686800" cy="5878532"/>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MASS SPECTRUM</a:t>
            </a:r>
          </a:p>
          <a:p>
            <a:pPr>
              <a:defRPr/>
            </a:pPr>
            <a:endParaRPr lang="en-US" sz="1600" dirty="0">
              <a:solidFill>
                <a:srgbClr val="0000CC"/>
              </a:solidFill>
              <a:latin typeface="Tahoma" pitchFamily="34" charset="0"/>
            </a:endParaRPr>
          </a:p>
          <a:p>
            <a:pPr eaLnBrk="0" hangingPunct="0">
              <a:defRPr/>
            </a:pPr>
            <a:endParaRPr lang="en-US" dirty="0" smtClean="0">
              <a:solidFill>
                <a:srgbClr val="0000CC"/>
              </a:solidFill>
            </a:endParaRPr>
          </a:p>
          <a:p>
            <a:pPr eaLnBrk="0" hangingPunct="0">
              <a:defRPr/>
            </a:pPr>
            <a:r>
              <a:rPr lang="en-US" dirty="0" smtClean="0">
                <a:solidFill>
                  <a:srgbClr val="0000CC"/>
                </a:solidFill>
              </a:rPr>
              <a:t>Masses </a:t>
            </a:r>
            <a:r>
              <a:rPr lang="en-US" dirty="0">
                <a:solidFill>
                  <a:srgbClr val="0000CC"/>
                </a:solidFill>
              </a:rPr>
              <a:t>are graphed or tabulated according to their relative abundance</a:t>
            </a:r>
          </a:p>
          <a:p>
            <a:pPr eaLnBrk="0" hangingPunct="0">
              <a:defRPr/>
            </a:pPr>
            <a:endParaRPr lang="en-US" dirty="0">
              <a:solidFill>
                <a:srgbClr val="0000CC"/>
              </a:solidFill>
            </a:endParaRPr>
          </a:p>
          <a:p>
            <a:pPr eaLnBrk="0" hangingPunct="0">
              <a:defRPr/>
            </a:pPr>
            <a:endParaRPr lang="en-US" dirty="0">
              <a:solidFill>
                <a:srgbClr val="0000CC"/>
              </a:solidFill>
            </a:endParaRPr>
          </a:p>
          <a:p>
            <a:pPr eaLnBrk="0" hangingPunct="0">
              <a:defRPr/>
            </a:pPr>
            <a:endParaRPr lang="en-US" dirty="0">
              <a:solidFill>
                <a:srgbClr val="0000CC"/>
              </a:solidFill>
            </a:endParaRPr>
          </a:p>
          <a:p>
            <a:pPr eaLnBrk="0" hangingPunct="0">
              <a:defRPr/>
            </a:pPr>
            <a:endParaRPr lang="en-US" dirty="0">
              <a:solidFill>
                <a:srgbClr val="0000CC"/>
              </a:solidFill>
            </a:endParaRPr>
          </a:p>
          <a:p>
            <a:pPr eaLnBrk="0" hangingPunct="0">
              <a:defRPr/>
            </a:pPr>
            <a:endParaRPr lang="en-US" dirty="0">
              <a:solidFill>
                <a:srgbClr val="0000CC"/>
              </a:solidFill>
            </a:endParaRPr>
          </a:p>
          <a:p>
            <a:pPr eaLnBrk="0" hangingPunct="0">
              <a:defRPr/>
            </a:pPr>
            <a:endParaRPr lang="en-US" dirty="0">
              <a:solidFill>
                <a:srgbClr val="0000CC"/>
              </a:solidFill>
            </a:endParaRPr>
          </a:p>
          <a:p>
            <a:pPr eaLnBrk="0" hangingPunct="0">
              <a:defRPr/>
            </a:pPr>
            <a:endParaRPr lang="en-US" dirty="0">
              <a:solidFill>
                <a:srgbClr val="0000CC"/>
              </a:solidFill>
            </a:endParaRPr>
          </a:p>
          <a:p>
            <a:pPr eaLnBrk="0" hangingPunct="0">
              <a:defRPr/>
            </a:pPr>
            <a:endParaRPr lang="en-US" dirty="0">
              <a:solidFill>
                <a:srgbClr val="0000CC"/>
              </a:solidFill>
            </a:endParaRPr>
          </a:p>
          <a:p>
            <a:pPr eaLnBrk="0" hangingPunct="0">
              <a:defRPr/>
            </a:pPr>
            <a:endParaRPr lang="en-US" dirty="0">
              <a:solidFill>
                <a:srgbClr val="0000CC"/>
              </a:solidFill>
            </a:endParaRPr>
          </a:p>
          <a:p>
            <a:pPr eaLnBrk="0" hangingPunct="0">
              <a:defRPr/>
            </a:pPr>
            <a:endParaRPr lang="en-US" dirty="0">
              <a:solidFill>
                <a:srgbClr val="0000CC"/>
              </a:solidFill>
            </a:endParaRPr>
          </a:p>
          <a:p>
            <a:pPr eaLnBrk="0" hangingPunct="0">
              <a:defRPr/>
            </a:pPr>
            <a:endParaRPr lang="en-US" dirty="0">
              <a:solidFill>
                <a:srgbClr val="0000CC"/>
              </a:solidFill>
            </a:endParaRPr>
          </a:p>
          <a:p>
            <a:pPr eaLnBrk="0" hangingPunct="0">
              <a:defRPr/>
            </a:pPr>
            <a:endParaRPr lang="en-US" dirty="0">
              <a:solidFill>
                <a:srgbClr val="0000CC"/>
              </a:solidFill>
            </a:endParaRPr>
          </a:p>
          <a:p>
            <a:pPr eaLnBrk="0" hangingPunct="0">
              <a:defRPr/>
            </a:pPr>
            <a:endParaRPr lang="en-US" dirty="0">
              <a:solidFill>
                <a:srgbClr val="0000CC"/>
              </a:solidFill>
            </a:endParaRPr>
          </a:p>
          <a:p>
            <a:pPr eaLnBrk="0" hangingPunct="0">
              <a:defRPr/>
            </a:pPr>
            <a:endParaRPr lang="en-US" dirty="0">
              <a:solidFill>
                <a:srgbClr val="0000CC"/>
              </a:solidFill>
            </a:endParaRPr>
          </a:p>
          <a:p>
            <a:pPr eaLnBrk="0" hangingPunct="0">
              <a:defRPr/>
            </a:pPr>
            <a:endParaRPr lang="en-US" sz="1200" dirty="0" smtClean="0">
              <a:solidFill>
                <a:srgbClr val="0000CC"/>
              </a:solidFill>
            </a:endParaRPr>
          </a:p>
          <a:p>
            <a:pPr eaLnBrk="0" hangingPunct="0">
              <a:defRPr/>
            </a:pPr>
            <a:endParaRPr lang="en-US" dirty="0" smtClean="0">
              <a:solidFill>
                <a:srgbClr val="0000CC"/>
              </a:solidFill>
            </a:endParaRPr>
          </a:p>
          <a:p>
            <a:pPr eaLnBrk="0" hangingPunct="0">
              <a:defRPr/>
            </a:pPr>
            <a:endParaRPr lang="en-US" sz="1400" dirty="0">
              <a:solidFill>
                <a:schemeClr val="accent2"/>
              </a:solidFill>
            </a:endParaRPr>
          </a:p>
        </p:txBody>
      </p:sp>
      <p:pic>
        <p:nvPicPr>
          <p:cNvPr id="34819" name="Picture 3" descr="12_16"/>
          <p:cNvPicPr>
            <a:picLocks noChangeAspect="1" noChangeArrowheads="1"/>
          </p:cNvPicPr>
          <p:nvPr/>
        </p:nvPicPr>
        <p:blipFill rotWithShape="1">
          <a:blip r:embed="rId2" cstate="print"/>
          <a:srcRect b="5895"/>
          <a:stretch/>
        </p:blipFill>
        <p:spPr bwMode="auto">
          <a:xfrm>
            <a:off x="304800" y="2029551"/>
            <a:ext cx="8610600" cy="406644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304800" y="152400"/>
            <a:ext cx="8610600" cy="5232202"/>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HIGH RESOLUTION MS</a:t>
            </a:r>
          </a:p>
          <a:p>
            <a:pPr>
              <a:defRPr/>
            </a:pPr>
            <a:endParaRPr lang="en-US" dirty="0">
              <a:solidFill>
                <a:srgbClr val="0000CC"/>
              </a:solidFill>
            </a:endParaRPr>
          </a:p>
          <a:p>
            <a:pPr algn="just">
              <a:defRPr/>
            </a:pPr>
            <a:r>
              <a:rPr lang="en-US" dirty="0">
                <a:solidFill>
                  <a:srgbClr val="0000CC"/>
                </a:solidFill>
              </a:rPr>
              <a:t>Although mass spectra usually show the particle masses rounded to the nearest whole number, the masses are not really integrals.</a:t>
            </a:r>
          </a:p>
          <a:p>
            <a:pPr algn="just">
              <a:defRPr/>
            </a:pPr>
            <a:endParaRPr lang="en-US" dirty="0">
              <a:solidFill>
                <a:srgbClr val="0000CC"/>
              </a:solidFill>
            </a:endParaRPr>
          </a:p>
          <a:p>
            <a:pPr algn="just">
              <a:defRPr/>
            </a:pPr>
            <a:endParaRPr lang="en-US" dirty="0">
              <a:solidFill>
                <a:srgbClr val="0000CC"/>
              </a:solidFill>
            </a:endParaRPr>
          </a:p>
          <a:p>
            <a:pPr algn="just">
              <a:defRPr/>
            </a:pPr>
            <a:r>
              <a:rPr lang="en-US" dirty="0">
                <a:solidFill>
                  <a:srgbClr val="0000CC"/>
                </a:solidFill>
              </a:rPr>
              <a:t>However, the determination of a molecular formula is possible using a high-resolution mass spectrometer (HRMS), one that uses extra stages of electrostatic or magnetic focusing to form a very precise beam and to detect particle masses to an accuracy of about 1 part in 20,000.</a:t>
            </a:r>
          </a:p>
          <a:p>
            <a:pPr>
              <a:defRPr/>
            </a:pPr>
            <a:endParaRPr lang="en-US" sz="1600" dirty="0">
              <a:solidFill>
                <a:schemeClr val="accent2"/>
              </a:solidFill>
              <a:latin typeface="Tahoma" pitchFamily="34" charset="0"/>
            </a:endParaRPr>
          </a:p>
          <a:p>
            <a:pPr>
              <a:defRPr/>
            </a:pPr>
            <a:endParaRPr lang="en-US" sz="1600" dirty="0">
              <a:solidFill>
                <a:schemeClr val="accent2"/>
              </a:solidFill>
              <a:latin typeface="Tahoma" pitchFamily="34" charset="0"/>
            </a:endParaRPr>
          </a:p>
          <a:p>
            <a:pPr algn="just">
              <a:defRPr/>
            </a:pPr>
            <a:r>
              <a:rPr lang="en-US" sz="2000" b="1" i="1" dirty="0">
                <a:solidFill>
                  <a:srgbClr val="006600"/>
                </a:solidFill>
              </a:rPr>
              <a:t>A mass determined to several significant figures using an HRMS is called an exact mass.</a:t>
            </a:r>
          </a:p>
          <a:p>
            <a:pPr>
              <a:defRPr/>
            </a:pPr>
            <a:endParaRPr lang="en-US" i="1" dirty="0">
              <a:solidFill>
                <a:schemeClr val="accent2"/>
              </a:solidFill>
            </a:endParaRPr>
          </a:p>
          <a:p>
            <a:pPr algn="just">
              <a:defRPr/>
            </a:pPr>
            <a:r>
              <a:rPr lang="en-US" dirty="0">
                <a:solidFill>
                  <a:srgbClr val="2E0000"/>
                </a:solidFill>
              </a:rPr>
              <a:t>A molecule with mass of 44 could be C</a:t>
            </a:r>
            <a:r>
              <a:rPr lang="en-US" baseline="-25000" dirty="0">
                <a:solidFill>
                  <a:srgbClr val="2E0000"/>
                </a:solidFill>
              </a:rPr>
              <a:t>3</a:t>
            </a:r>
            <a:r>
              <a:rPr lang="en-US" dirty="0">
                <a:solidFill>
                  <a:srgbClr val="2E0000"/>
                </a:solidFill>
              </a:rPr>
              <a:t>H</a:t>
            </a:r>
            <a:r>
              <a:rPr lang="en-US" baseline="-25000" dirty="0">
                <a:solidFill>
                  <a:srgbClr val="2E0000"/>
                </a:solidFill>
              </a:rPr>
              <a:t>8</a:t>
            </a:r>
            <a:r>
              <a:rPr lang="en-US" dirty="0">
                <a:solidFill>
                  <a:srgbClr val="2E0000"/>
                </a:solidFill>
              </a:rPr>
              <a:t>, C</a:t>
            </a:r>
            <a:r>
              <a:rPr lang="en-US" baseline="-25000" dirty="0">
                <a:solidFill>
                  <a:srgbClr val="2E0000"/>
                </a:solidFill>
              </a:rPr>
              <a:t>2</a:t>
            </a:r>
            <a:r>
              <a:rPr lang="en-US" dirty="0">
                <a:solidFill>
                  <a:srgbClr val="2E0000"/>
                </a:solidFill>
              </a:rPr>
              <a:t>H</a:t>
            </a:r>
            <a:r>
              <a:rPr lang="en-US" baseline="-25000" dirty="0">
                <a:solidFill>
                  <a:srgbClr val="2E0000"/>
                </a:solidFill>
              </a:rPr>
              <a:t>4</a:t>
            </a:r>
            <a:r>
              <a:rPr lang="en-US" dirty="0">
                <a:solidFill>
                  <a:srgbClr val="2E0000"/>
                </a:solidFill>
              </a:rPr>
              <a:t>O, CO</a:t>
            </a:r>
            <a:r>
              <a:rPr lang="en-US" baseline="-25000" dirty="0">
                <a:solidFill>
                  <a:srgbClr val="2E0000"/>
                </a:solidFill>
              </a:rPr>
              <a:t>2</a:t>
            </a:r>
            <a:r>
              <a:rPr lang="en-US" dirty="0">
                <a:solidFill>
                  <a:srgbClr val="2E0000"/>
                </a:solidFill>
              </a:rPr>
              <a:t>, or CH</a:t>
            </a:r>
            <a:r>
              <a:rPr lang="en-US" baseline="-25000" dirty="0">
                <a:solidFill>
                  <a:srgbClr val="2E0000"/>
                </a:solidFill>
              </a:rPr>
              <a:t>4</a:t>
            </a:r>
            <a:r>
              <a:rPr lang="en-US" dirty="0">
                <a:solidFill>
                  <a:srgbClr val="2E0000"/>
                </a:solidFill>
              </a:rPr>
              <a:t>N</a:t>
            </a:r>
            <a:r>
              <a:rPr lang="en-US" baseline="-25000" dirty="0">
                <a:solidFill>
                  <a:srgbClr val="2E0000"/>
                </a:solidFill>
              </a:rPr>
              <a:t>2</a:t>
            </a:r>
            <a:r>
              <a:rPr lang="en-US" dirty="0">
                <a:solidFill>
                  <a:srgbClr val="2E0000"/>
                </a:solidFill>
              </a:rPr>
              <a:t>.</a:t>
            </a:r>
          </a:p>
          <a:p>
            <a:pPr algn="just">
              <a:defRPr/>
            </a:pPr>
            <a:endParaRPr lang="en-US" dirty="0">
              <a:solidFill>
                <a:srgbClr val="2E0000"/>
              </a:solidFill>
            </a:endParaRPr>
          </a:p>
          <a:p>
            <a:pPr algn="just">
              <a:defRPr/>
            </a:pPr>
            <a:r>
              <a:rPr lang="en-US" dirty="0">
                <a:solidFill>
                  <a:srgbClr val="2E0000"/>
                </a:solidFill>
              </a:rPr>
              <a:t>If a more exact mass is 44.029, pick the correct structure from the table:</a:t>
            </a:r>
          </a:p>
        </p:txBody>
      </p:sp>
      <p:sp>
        <p:nvSpPr>
          <p:cNvPr id="36867" name="Text Box 4"/>
          <p:cNvSpPr txBox="1">
            <a:spLocks noChangeArrowheads="1"/>
          </p:cNvSpPr>
          <p:nvPr/>
        </p:nvSpPr>
        <p:spPr bwMode="auto">
          <a:xfrm>
            <a:off x="381000" y="5475982"/>
            <a:ext cx="8458200" cy="1077218"/>
          </a:xfrm>
          <a:prstGeom prst="rect">
            <a:avLst/>
          </a:prstGeom>
          <a:noFill/>
          <a:ln w="9525">
            <a:noFill/>
            <a:miter lim="800000"/>
            <a:headEnd/>
            <a:tailEnd/>
          </a:ln>
        </p:spPr>
        <p:txBody>
          <a:bodyPr wrap="square">
            <a:spAutoFit/>
          </a:bodyPr>
          <a:lstStyle/>
          <a:p>
            <a:pPr eaLnBrk="0" hangingPunct="0">
              <a:spcBef>
                <a:spcPct val="50000"/>
              </a:spcBef>
            </a:pPr>
            <a:r>
              <a:rPr lang="en-US" sz="2800" b="1" dirty="0">
                <a:solidFill>
                  <a:srgbClr val="006600"/>
                </a:solidFill>
              </a:rPr>
              <a:t>C</a:t>
            </a:r>
            <a:r>
              <a:rPr lang="en-US" sz="2800" b="1" baseline="-25000" dirty="0">
                <a:solidFill>
                  <a:srgbClr val="006600"/>
                </a:solidFill>
              </a:rPr>
              <a:t>3</a:t>
            </a:r>
            <a:r>
              <a:rPr lang="en-US" sz="2800" b="1" dirty="0">
                <a:solidFill>
                  <a:srgbClr val="006600"/>
                </a:solidFill>
              </a:rPr>
              <a:t>H</a:t>
            </a:r>
            <a:r>
              <a:rPr lang="en-US" sz="2800" b="1" baseline="-25000" dirty="0">
                <a:solidFill>
                  <a:srgbClr val="006600"/>
                </a:solidFill>
              </a:rPr>
              <a:t>8		 </a:t>
            </a:r>
            <a:r>
              <a:rPr lang="en-US" sz="2800" b="1" baseline="-25000" dirty="0" smtClean="0">
                <a:solidFill>
                  <a:srgbClr val="006600"/>
                </a:solidFill>
              </a:rPr>
              <a:t>    </a:t>
            </a:r>
            <a:r>
              <a:rPr lang="en-US" sz="2800" b="1" dirty="0" smtClean="0">
                <a:solidFill>
                  <a:srgbClr val="006600"/>
                </a:solidFill>
              </a:rPr>
              <a:t>C</a:t>
            </a:r>
            <a:r>
              <a:rPr lang="en-US" sz="2800" b="1" baseline="-25000" dirty="0" smtClean="0">
                <a:solidFill>
                  <a:srgbClr val="006600"/>
                </a:solidFill>
              </a:rPr>
              <a:t>2</a:t>
            </a:r>
            <a:r>
              <a:rPr lang="en-US" sz="2800" b="1" dirty="0" smtClean="0">
                <a:solidFill>
                  <a:srgbClr val="006600"/>
                </a:solidFill>
              </a:rPr>
              <a:t>H</a:t>
            </a:r>
            <a:r>
              <a:rPr lang="en-US" sz="2800" b="1" baseline="-25000" dirty="0" smtClean="0">
                <a:solidFill>
                  <a:srgbClr val="006600"/>
                </a:solidFill>
              </a:rPr>
              <a:t>4</a:t>
            </a:r>
            <a:r>
              <a:rPr lang="en-US" sz="2800" b="1" dirty="0" smtClean="0">
                <a:solidFill>
                  <a:srgbClr val="006600"/>
                </a:solidFill>
              </a:rPr>
              <a:t>O</a:t>
            </a:r>
            <a:r>
              <a:rPr lang="en-US" sz="2800" b="1" baseline="-25000" dirty="0" smtClean="0">
                <a:solidFill>
                  <a:srgbClr val="006600"/>
                </a:solidFill>
              </a:rPr>
              <a:t> </a:t>
            </a:r>
            <a:r>
              <a:rPr lang="en-US" sz="2800" b="1" baseline="-25000" dirty="0">
                <a:solidFill>
                  <a:srgbClr val="006600"/>
                </a:solidFill>
              </a:rPr>
              <a:t>	 </a:t>
            </a:r>
            <a:r>
              <a:rPr lang="en-US" sz="2800" b="1" baseline="-25000" dirty="0" smtClean="0">
                <a:solidFill>
                  <a:srgbClr val="006600"/>
                </a:solidFill>
              </a:rPr>
              <a:t>       </a:t>
            </a:r>
            <a:r>
              <a:rPr lang="en-US" sz="2800" b="1" dirty="0" smtClean="0">
                <a:solidFill>
                  <a:srgbClr val="006600"/>
                </a:solidFill>
              </a:rPr>
              <a:t>CO</a:t>
            </a:r>
            <a:r>
              <a:rPr lang="en-US" sz="2800" b="1" baseline="-25000" dirty="0" smtClean="0">
                <a:solidFill>
                  <a:srgbClr val="006600"/>
                </a:solidFill>
              </a:rPr>
              <a:t>2 </a:t>
            </a:r>
            <a:r>
              <a:rPr lang="en-US" sz="2800" b="1" baseline="-25000" dirty="0">
                <a:solidFill>
                  <a:srgbClr val="006600"/>
                </a:solidFill>
              </a:rPr>
              <a:t>	</a:t>
            </a:r>
            <a:r>
              <a:rPr lang="en-US" sz="2800" b="1" baseline="-25000" dirty="0" smtClean="0">
                <a:solidFill>
                  <a:srgbClr val="006600"/>
                </a:solidFill>
              </a:rPr>
              <a:t>              </a:t>
            </a:r>
            <a:r>
              <a:rPr lang="en-US" sz="2800" b="1" dirty="0" smtClean="0">
                <a:solidFill>
                  <a:srgbClr val="006600"/>
                </a:solidFill>
              </a:rPr>
              <a:t>CH</a:t>
            </a:r>
            <a:r>
              <a:rPr lang="en-US" sz="2800" b="1" baseline="-25000" dirty="0" smtClean="0">
                <a:solidFill>
                  <a:srgbClr val="006600"/>
                </a:solidFill>
              </a:rPr>
              <a:t>4</a:t>
            </a:r>
            <a:r>
              <a:rPr lang="en-US" sz="2800" b="1" dirty="0" smtClean="0">
                <a:solidFill>
                  <a:srgbClr val="006600"/>
                </a:solidFill>
              </a:rPr>
              <a:t>N</a:t>
            </a:r>
            <a:r>
              <a:rPr lang="en-US" sz="2800" b="1" baseline="-25000" dirty="0" smtClean="0">
                <a:solidFill>
                  <a:srgbClr val="006600"/>
                </a:solidFill>
              </a:rPr>
              <a:t>2</a:t>
            </a:r>
            <a:r>
              <a:rPr lang="en-US" sz="2800" baseline="-25000" dirty="0">
                <a:solidFill>
                  <a:srgbClr val="006600"/>
                </a:solidFill>
              </a:rPr>
              <a:t>	</a:t>
            </a:r>
          </a:p>
          <a:p>
            <a:pPr eaLnBrk="0" hangingPunct="0">
              <a:spcBef>
                <a:spcPct val="50000"/>
              </a:spcBef>
            </a:pPr>
            <a:r>
              <a:rPr lang="en-US" sz="2400" b="1" dirty="0">
                <a:solidFill>
                  <a:srgbClr val="2E0000"/>
                </a:solidFill>
              </a:rPr>
              <a:t>44.06260	</a:t>
            </a:r>
            <a:r>
              <a:rPr lang="en-US" sz="2400" b="1" dirty="0" smtClean="0">
                <a:solidFill>
                  <a:srgbClr val="2E0000"/>
                </a:solidFill>
              </a:rPr>
              <a:t>  44.02620</a:t>
            </a:r>
            <a:r>
              <a:rPr lang="en-US" sz="2400" b="1" dirty="0">
                <a:solidFill>
                  <a:srgbClr val="2E0000"/>
                </a:solidFill>
              </a:rPr>
              <a:t>	</a:t>
            </a:r>
            <a:r>
              <a:rPr lang="en-US" sz="2400" b="1" dirty="0" smtClean="0">
                <a:solidFill>
                  <a:srgbClr val="2E0000"/>
                </a:solidFill>
              </a:rPr>
              <a:t>     43.98983</a:t>
            </a:r>
            <a:r>
              <a:rPr lang="en-US" sz="2400" b="1" dirty="0">
                <a:solidFill>
                  <a:srgbClr val="2E0000"/>
                </a:solidFill>
              </a:rPr>
              <a:t>	</a:t>
            </a:r>
            <a:r>
              <a:rPr lang="en-US" sz="2400" b="1" dirty="0" smtClean="0">
                <a:solidFill>
                  <a:srgbClr val="2E0000"/>
                </a:solidFill>
              </a:rPr>
              <a:t>            44.03740</a:t>
            </a:r>
            <a:endParaRPr lang="en-US" sz="2400" b="1" dirty="0">
              <a:solidFill>
                <a:srgbClr val="2E000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304800" y="152400"/>
            <a:ext cx="8610600" cy="800219"/>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HIGH RESOLUTION MS</a:t>
            </a:r>
          </a:p>
          <a:p>
            <a:pPr>
              <a:defRPr/>
            </a:pPr>
            <a:endParaRPr lang="en-US" dirty="0"/>
          </a:p>
        </p:txBody>
      </p:sp>
      <p:pic>
        <p:nvPicPr>
          <p:cNvPr id="5" name="Picture 2"/>
          <p:cNvPicPr>
            <a:picLocks noChangeAspect="1" noChangeArrowheads="1"/>
          </p:cNvPicPr>
          <p:nvPr/>
        </p:nvPicPr>
        <p:blipFill>
          <a:blip r:embed="rId2"/>
          <a:stretch>
            <a:fillRect/>
          </a:stretch>
        </p:blipFill>
        <p:spPr bwMode="auto">
          <a:xfrm>
            <a:off x="190060" y="863463"/>
            <a:ext cx="8725340" cy="4241937"/>
          </a:xfrm>
          <a:prstGeom prst="rect">
            <a:avLst/>
          </a:prstGeom>
          <a:noFill/>
          <a:ln w="9525">
            <a:noFill/>
            <a:miter lim="800000"/>
            <a:headEnd/>
            <a:tailEnd/>
          </a:ln>
        </p:spPr>
      </p:pic>
      <p:grpSp>
        <p:nvGrpSpPr>
          <p:cNvPr id="8" name="Group 7"/>
          <p:cNvGrpSpPr/>
          <p:nvPr/>
        </p:nvGrpSpPr>
        <p:grpSpPr>
          <a:xfrm>
            <a:off x="381001" y="5334000"/>
            <a:ext cx="8534400" cy="1254034"/>
            <a:chOff x="381001" y="5334000"/>
            <a:chExt cx="8534400" cy="1254034"/>
          </a:xfrm>
        </p:grpSpPr>
        <p:pic>
          <p:nvPicPr>
            <p:cNvPr id="6" name="Picture 2"/>
            <p:cNvPicPr>
              <a:picLocks noChangeAspect="1" noChangeArrowheads="1"/>
            </p:cNvPicPr>
            <p:nvPr/>
          </p:nvPicPr>
          <p:blipFill>
            <a:blip r:embed="rId3"/>
            <a:stretch>
              <a:fillRect/>
            </a:stretch>
          </p:blipFill>
          <p:spPr bwMode="auto">
            <a:xfrm>
              <a:off x="381001" y="5334000"/>
              <a:ext cx="2743200" cy="1254034"/>
            </a:xfrm>
            <a:prstGeom prst="rect">
              <a:avLst/>
            </a:prstGeom>
            <a:noFill/>
            <a:ln w="9525">
              <a:noFill/>
              <a:miter lim="800000"/>
              <a:headEnd/>
              <a:tailEnd/>
            </a:ln>
          </p:spPr>
        </p:pic>
        <p:pic>
          <p:nvPicPr>
            <p:cNvPr id="7" name="Picture 2"/>
            <p:cNvPicPr>
              <a:picLocks noChangeAspect="1" noChangeArrowheads="1"/>
            </p:cNvPicPr>
            <p:nvPr/>
          </p:nvPicPr>
          <p:blipFill>
            <a:blip r:embed="rId4"/>
            <a:stretch>
              <a:fillRect/>
            </a:stretch>
          </p:blipFill>
          <p:spPr bwMode="auto">
            <a:xfrm>
              <a:off x="3352800" y="5556900"/>
              <a:ext cx="5562601" cy="539100"/>
            </a:xfrm>
            <a:prstGeom prst="rect">
              <a:avLst/>
            </a:prstGeom>
            <a:noFill/>
            <a:ln w="9525">
              <a:noFill/>
              <a:miter lim="800000"/>
              <a:headEnd/>
              <a:tailEnd/>
            </a:ln>
          </p:spPr>
        </p:pic>
      </p:grpSp>
    </p:spTree>
    <p:extLst>
      <p:ext uri="{BB962C8B-B14F-4D97-AF65-F5344CB8AC3E}">
        <p14:creationId xmlns:p14="http://schemas.microsoft.com/office/powerpoint/2010/main" val="29988808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228600" y="152400"/>
            <a:ext cx="8610600" cy="4031873"/>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MOLECULES WITH HETEROATOMS</a:t>
            </a:r>
          </a:p>
          <a:p>
            <a:pPr>
              <a:defRPr/>
            </a:pPr>
            <a:endParaRPr lang="en-US" sz="1400" dirty="0">
              <a:solidFill>
                <a:srgbClr val="0000CC"/>
              </a:solidFill>
              <a:latin typeface="Tahoma" pitchFamily="34" charset="0"/>
            </a:endParaRPr>
          </a:p>
          <a:p>
            <a:pPr>
              <a:defRPr/>
            </a:pPr>
            <a:r>
              <a:rPr lang="en-US" dirty="0">
                <a:solidFill>
                  <a:srgbClr val="0000CC"/>
                </a:solidFill>
              </a:rPr>
              <a:t>Isotopes: present in their usual abundance.</a:t>
            </a:r>
          </a:p>
          <a:p>
            <a:pPr>
              <a:defRPr/>
            </a:pPr>
            <a:endParaRPr lang="en-US" sz="800" dirty="0">
              <a:solidFill>
                <a:srgbClr val="5C0000"/>
              </a:solidFill>
            </a:endParaRPr>
          </a:p>
          <a:p>
            <a:pPr marL="285750" indent="-285750">
              <a:buFont typeface="Wingdings" panose="05000000000000000000" pitchFamily="2" charset="2"/>
              <a:buChar char="q"/>
              <a:defRPr/>
            </a:pPr>
            <a:r>
              <a:rPr lang="en-US" b="1" dirty="0">
                <a:solidFill>
                  <a:srgbClr val="2E0000"/>
                </a:solidFill>
              </a:rPr>
              <a:t>Hydrocarbons contain 1.1% C-13, so there will be a small M+1 peak</a:t>
            </a:r>
            <a:r>
              <a:rPr lang="en-US" b="1" dirty="0" smtClean="0">
                <a:solidFill>
                  <a:srgbClr val="2E0000"/>
                </a:solidFill>
              </a:rPr>
              <a:t>.</a:t>
            </a:r>
          </a:p>
          <a:p>
            <a:pPr marL="171450" indent="-171450">
              <a:buFont typeface="Wingdings" panose="05000000000000000000" pitchFamily="2" charset="2"/>
              <a:buChar char="q"/>
              <a:defRPr/>
            </a:pPr>
            <a:endParaRPr lang="en-US" sz="800" b="1" dirty="0">
              <a:solidFill>
                <a:srgbClr val="2E0000"/>
              </a:solidFill>
            </a:endParaRPr>
          </a:p>
          <a:p>
            <a:pPr marL="285750" indent="-285750">
              <a:buFont typeface="Wingdings" panose="05000000000000000000" pitchFamily="2" charset="2"/>
              <a:buChar char="q"/>
              <a:defRPr/>
            </a:pPr>
            <a:r>
              <a:rPr lang="en-US" b="1" dirty="0" smtClean="0">
                <a:solidFill>
                  <a:srgbClr val="2E0000"/>
                </a:solidFill>
              </a:rPr>
              <a:t>If </a:t>
            </a:r>
            <a:r>
              <a:rPr lang="en-US" b="1" dirty="0">
                <a:solidFill>
                  <a:srgbClr val="2E0000"/>
                </a:solidFill>
              </a:rPr>
              <a:t>Br is present, M+2 is equal to M</a:t>
            </a:r>
            <a:r>
              <a:rPr lang="en-US" b="1" baseline="30000" dirty="0" smtClean="0">
                <a:solidFill>
                  <a:srgbClr val="2E0000"/>
                </a:solidFill>
              </a:rPr>
              <a:t>+</a:t>
            </a:r>
            <a:r>
              <a:rPr lang="en-US" b="1" dirty="0" smtClean="0">
                <a:solidFill>
                  <a:srgbClr val="2E0000"/>
                </a:solidFill>
              </a:rPr>
              <a:t>.</a:t>
            </a:r>
          </a:p>
          <a:p>
            <a:pPr marL="171450" indent="-171450">
              <a:buFont typeface="Wingdings" panose="05000000000000000000" pitchFamily="2" charset="2"/>
              <a:buChar char="q"/>
              <a:defRPr/>
            </a:pPr>
            <a:endParaRPr lang="en-US" sz="800" b="1" dirty="0">
              <a:solidFill>
                <a:srgbClr val="2E0000"/>
              </a:solidFill>
            </a:endParaRPr>
          </a:p>
          <a:p>
            <a:pPr marL="285750" indent="-285750">
              <a:buFont typeface="Wingdings" panose="05000000000000000000" pitchFamily="2" charset="2"/>
              <a:buChar char="q"/>
              <a:defRPr/>
            </a:pPr>
            <a:r>
              <a:rPr lang="en-US" b="1" dirty="0" smtClean="0">
                <a:solidFill>
                  <a:srgbClr val="2E0000"/>
                </a:solidFill>
              </a:rPr>
              <a:t>If </a:t>
            </a:r>
            <a:r>
              <a:rPr lang="en-US" b="1" dirty="0" err="1">
                <a:solidFill>
                  <a:srgbClr val="2E0000"/>
                </a:solidFill>
              </a:rPr>
              <a:t>Cl</a:t>
            </a:r>
            <a:r>
              <a:rPr lang="en-US" b="1" dirty="0">
                <a:solidFill>
                  <a:srgbClr val="2E0000"/>
                </a:solidFill>
              </a:rPr>
              <a:t> is present, M+2 is one-third of M</a:t>
            </a:r>
            <a:r>
              <a:rPr lang="en-US" b="1" baseline="30000" dirty="0">
                <a:solidFill>
                  <a:srgbClr val="2E0000"/>
                </a:solidFill>
              </a:rPr>
              <a:t>+</a:t>
            </a:r>
            <a:r>
              <a:rPr lang="en-US" b="1" dirty="0">
                <a:solidFill>
                  <a:srgbClr val="2E0000"/>
                </a:solidFill>
              </a:rPr>
              <a:t>.</a:t>
            </a:r>
          </a:p>
          <a:p>
            <a:pPr marL="171450" indent="-171450">
              <a:buFont typeface="Wingdings" panose="05000000000000000000" pitchFamily="2" charset="2"/>
              <a:buChar char="q"/>
              <a:defRPr/>
            </a:pPr>
            <a:endParaRPr lang="en-US" sz="800" b="1" dirty="0">
              <a:solidFill>
                <a:srgbClr val="2E0000"/>
              </a:solidFill>
            </a:endParaRPr>
          </a:p>
          <a:p>
            <a:pPr marL="285750" indent="-285750">
              <a:buFont typeface="Wingdings" panose="05000000000000000000" pitchFamily="2" charset="2"/>
              <a:buChar char="q"/>
              <a:defRPr/>
            </a:pPr>
            <a:r>
              <a:rPr lang="en-US" b="1" dirty="0">
                <a:solidFill>
                  <a:srgbClr val="2E0000"/>
                </a:solidFill>
              </a:rPr>
              <a:t>If iodine is present, peak at 127, large gap.</a:t>
            </a:r>
          </a:p>
          <a:p>
            <a:pPr marL="171450" indent="-171450">
              <a:buFont typeface="Wingdings" panose="05000000000000000000" pitchFamily="2" charset="2"/>
              <a:buChar char="q"/>
              <a:defRPr/>
            </a:pPr>
            <a:endParaRPr lang="en-US" sz="800" b="1" dirty="0">
              <a:solidFill>
                <a:srgbClr val="2E0000"/>
              </a:solidFill>
            </a:endParaRPr>
          </a:p>
          <a:p>
            <a:pPr marL="285750" indent="-285750">
              <a:buFont typeface="Wingdings" panose="05000000000000000000" pitchFamily="2" charset="2"/>
              <a:buChar char="q"/>
              <a:defRPr/>
            </a:pPr>
            <a:r>
              <a:rPr lang="en-US" b="1" dirty="0">
                <a:solidFill>
                  <a:srgbClr val="2E0000"/>
                </a:solidFill>
              </a:rPr>
              <a:t>If N is present, M</a:t>
            </a:r>
            <a:r>
              <a:rPr lang="en-US" b="1" baseline="30000" dirty="0">
                <a:solidFill>
                  <a:srgbClr val="2E0000"/>
                </a:solidFill>
              </a:rPr>
              <a:t>+</a:t>
            </a:r>
            <a:r>
              <a:rPr lang="en-US" b="1" dirty="0">
                <a:solidFill>
                  <a:srgbClr val="2E0000"/>
                </a:solidFill>
              </a:rPr>
              <a:t> will be an odd number.</a:t>
            </a:r>
          </a:p>
          <a:p>
            <a:pPr marL="171450" indent="-171450">
              <a:buFont typeface="Wingdings" panose="05000000000000000000" pitchFamily="2" charset="2"/>
              <a:buChar char="q"/>
              <a:defRPr/>
            </a:pPr>
            <a:endParaRPr lang="en-US" sz="800" b="1" dirty="0">
              <a:solidFill>
                <a:srgbClr val="2E0000"/>
              </a:solidFill>
            </a:endParaRPr>
          </a:p>
          <a:p>
            <a:pPr marL="285750" indent="-285750">
              <a:buFont typeface="Wingdings" panose="05000000000000000000" pitchFamily="2" charset="2"/>
              <a:buChar char="q"/>
              <a:defRPr/>
            </a:pPr>
            <a:r>
              <a:rPr lang="en-US" b="1" dirty="0">
                <a:solidFill>
                  <a:srgbClr val="2E0000"/>
                </a:solidFill>
              </a:rPr>
              <a:t>If S is present, M+2 will be 4% of M</a:t>
            </a:r>
            <a:r>
              <a:rPr lang="en-US" b="1" baseline="30000" dirty="0">
                <a:solidFill>
                  <a:srgbClr val="2E0000"/>
                </a:solidFill>
              </a:rPr>
              <a:t>+</a:t>
            </a:r>
            <a:r>
              <a:rPr lang="en-US" b="1" dirty="0">
                <a:solidFill>
                  <a:srgbClr val="2E0000"/>
                </a:solidFill>
              </a:rPr>
              <a:t>.</a:t>
            </a:r>
          </a:p>
          <a:p>
            <a:pPr>
              <a:defRPr/>
            </a:pPr>
            <a:endParaRPr lang="en-US" sz="2000" dirty="0">
              <a:solidFill>
                <a:srgbClr val="660066"/>
              </a:solidFill>
            </a:endParaRPr>
          </a:p>
          <a:p>
            <a:pPr>
              <a:defRPr/>
            </a:pPr>
            <a:r>
              <a:rPr lang="en-US" sz="2000" b="1" dirty="0">
                <a:solidFill>
                  <a:srgbClr val="006600"/>
                </a:solidFill>
              </a:rPr>
              <a:t>Isotopic Abundance</a:t>
            </a:r>
          </a:p>
        </p:txBody>
      </p:sp>
      <p:pic>
        <p:nvPicPr>
          <p:cNvPr id="37891" name="Picture 3" descr="12_T04"/>
          <p:cNvPicPr>
            <a:picLocks noChangeAspect="1" noChangeArrowheads="1"/>
          </p:cNvPicPr>
          <p:nvPr/>
        </p:nvPicPr>
        <p:blipFill rotWithShape="1">
          <a:blip r:embed="rId2" cstate="print"/>
          <a:srcRect t="13104" b="6251"/>
          <a:stretch/>
        </p:blipFill>
        <p:spPr bwMode="auto">
          <a:xfrm>
            <a:off x="381000" y="4288970"/>
            <a:ext cx="8382000" cy="24166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381000" y="152400"/>
            <a:ext cx="8458200" cy="1200329"/>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MOLECULES WITH HETEROATOMS</a:t>
            </a:r>
          </a:p>
          <a:p>
            <a:pPr>
              <a:defRPr/>
            </a:pPr>
            <a:endParaRPr lang="en-US" sz="2400" dirty="0">
              <a:solidFill>
                <a:srgbClr val="0000CC"/>
              </a:solidFill>
              <a:latin typeface="Tahoma" pitchFamily="34" charset="0"/>
            </a:endParaRPr>
          </a:p>
          <a:p>
            <a:pPr eaLnBrk="0" hangingPunct="0">
              <a:defRPr/>
            </a:pPr>
            <a:r>
              <a:rPr lang="en-US" sz="2000" b="1" dirty="0">
                <a:solidFill>
                  <a:srgbClr val="006600"/>
                </a:solidFill>
              </a:rPr>
              <a:t>Mass spectrum of a compound with a sulfur in their structure</a:t>
            </a:r>
          </a:p>
        </p:txBody>
      </p:sp>
      <p:pic>
        <p:nvPicPr>
          <p:cNvPr id="38915" name="Picture 3" descr="12_17-01UN"/>
          <p:cNvPicPr>
            <a:picLocks noChangeAspect="1" noChangeArrowheads="1"/>
          </p:cNvPicPr>
          <p:nvPr/>
        </p:nvPicPr>
        <p:blipFill rotWithShape="1">
          <a:blip r:embed="rId2" cstate="print"/>
          <a:srcRect b="5238"/>
          <a:stretch/>
        </p:blipFill>
        <p:spPr bwMode="auto">
          <a:xfrm>
            <a:off x="304800" y="1981200"/>
            <a:ext cx="8610600" cy="34660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304800" y="228600"/>
            <a:ext cx="8458200" cy="1077218"/>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MOLECULES WITH HETEROATOMS</a:t>
            </a:r>
          </a:p>
          <a:p>
            <a:pPr>
              <a:defRPr/>
            </a:pPr>
            <a:endParaRPr lang="en-US" sz="1600" dirty="0">
              <a:solidFill>
                <a:srgbClr val="003300"/>
              </a:solidFill>
              <a:latin typeface="Tahoma" pitchFamily="34" charset="0"/>
            </a:endParaRPr>
          </a:p>
          <a:p>
            <a:pPr eaLnBrk="0" hangingPunct="0">
              <a:defRPr/>
            </a:pPr>
            <a:r>
              <a:rPr lang="en-US" sz="2000" b="1" dirty="0">
                <a:solidFill>
                  <a:srgbClr val="006600"/>
                </a:solidFill>
              </a:rPr>
              <a:t>Mass spectrum of a compound with a chlorine in their structure</a:t>
            </a:r>
          </a:p>
        </p:txBody>
      </p:sp>
      <p:pic>
        <p:nvPicPr>
          <p:cNvPr id="39939" name="Picture 3" descr="12_17-02UN"/>
          <p:cNvPicPr>
            <a:picLocks noChangeAspect="1" noChangeArrowheads="1"/>
          </p:cNvPicPr>
          <p:nvPr/>
        </p:nvPicPr>
        <p:blipFill rotWithShape="1">
          <a:blip r:embed="rId2" cstate="print"/>
          <a:srcRect b="6018"/>
          <a:stretch/>
        </p:blipFill>
        <p:spPr bwMode="auto">
          <a:xfrm>
            <a:off x="381000" y="1998617"/>
            <a:ext cx="8458200" cy="37925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304800" y="152400"/>
            <a:ext cx="8458200" cy="1200329"/>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MOLECULES WITH HETEROATOMS</a:t>
            </a:r>
          </a:p>
          <a:p>
            <a:pPr>
              <a:defRPr/>
            </a:pPr>
            <a:endParaRPr lang="en-US" sz="2400" dirty="0">
              <a:solidFill>
                <a:srgbClr val="003300"/>
              </a:solidFill>
              <a:latin typeface="Tahoma" pitchFamily="34" charset="0"/>
            </a:endParaRPr>
          </a:p>
          <a:p>
            <a:pPr eaLnBrk="0" hangingPunct="0">
              <a:defRPr/>
            </a:pPr>
            <a:r>
              <a:rPr lang="en-US" sz="2000" b="1" dirty="0">
                <a:solidFill>
                  <a:srgbClr val="006600"/>
                </a:solidFill>
              </a:rPr>
              <a:t>Mass spectrum of a compound with a bromine in their structure</a:t>
            </a:r>
          </a:p>
        </p:txBody>
      </p:sp>
      <p:pic>
        <p:nvPicPr>
          <p:cNvPr id="40963" name="Picture 3" descr="12_17-03UN"/>
          <p:cNvPicPr>
            <a:picLocks noChangeAspect="1" noChangeArrowheads="1"/>
          </p:cNvPicPr>
          <p:nvPr/>
        </p:nvPicPr>
        <p:blipFill rotWithShape="1">
          <a:blip r:embed="rId2" cstate="print"/>
          <a:srcRect b="6462"/>
          <a:stretch/>
        </p:blipFill>
        <p:spPr bwMode="auto">
          <a:xfrm>
            <a:off x="152400" y="1900238"/>
            <a:ext cx="8839200" cy="37821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228600" y="304800"/>
            <a:ext cx="8686800" cy="1631216"/>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FRAGMENTATION </a:t>
            </a:r>
            <a:r>
              <a:rPr lang="en-US" sz="2800" b="1" dirty="0" smtClean="0">
                <a:effectLst>
                  <a:outerShdw blurRad="38100" dist="38100" dir="2700000" algn="tl">
                    <a:srgbClr val="C0C0C0"/>
                  </a:outerShdw>
                </a:effectLst>
                <a:latin typeface="Arial Black" panose="020B0A04020102020204" pitchFamily="34" charset="0"/>
              </a:rPr>
              <a:t>PATTERNS</a:t>
            </a:r>
            <a:endParaRPr lang="en-US" sz="2800" b="1" dirty="0">
              <a:effectLst>
                <a:outerShdw blurRad="38100" dist="38100" dir="2700000" algn="tl">
                  <a:srgbClr val="C0C0C0"/>
                </a:outerShdw>
              </a:effectLst>
              <a:latin typeface="Arial Black" panose="020B0A04020102020204" pitchFamily="34" charset="0"/>
            </a:endParaRPr>
          </a:p>
          <a:p>
            <a:pPr>
              <a:defRPr/>
            </a:pPr>
            <a:endParaRPr lang="en-US" sz="1600" dirty="0">
              <a:solidFill>
                <a:srgbClr val="003300"/>
              </a:solidFill>
              <a:latin typeface="Tahoma" pitchFamily="34" charset="0"/>
            </a:endParaRPr>
          </a:p>
          <a:p>
            <a:pPr eaLnBrk="0" hangingPunct="0">
              <a:defRPr/>
            </a:pPr>
            <a:r>
              <a:rPr lang="en-US" sz="2000" b="1" dirty="0">
                <a:solidFill>
                  <a:srgbClr val="006600"/>
                </a:solidFill>
              </a:rPr>
              <a:t>Mass spectrum of </a:t>
            </a:r>
            <a:r>
              <a:rPr lang="en-US" sz="2000" b="1" dirty="0" err="1">
                <a:solidFill>
                  <a:srgbClr val="006600"/>
                </a:solidFill>
              </a:rPr>
              <a:t>alkanes</a:t>
            </a:r>
            <a:endParaRPr lang="en-US" sz="2000" b="1" dirty="0">
              <a:solidFill>
                <a:srgbClr val="006600"/>
              </a:solidFill>
            </a:endParaRPr>
          </a:p>
          <a:p>
            <a:pPr eaLnBrk="0" hangingPunct="0">
              <a:defRPr/>
            </a:pPr>
            <a:endParaRPr lang="en-US" b="1" dirty="0">
              <a:solidFill>
                <a:srgbClr val="0000CC"/>
              </a:solidFill>
            </a:endParaRPr>
          </a:p>
          <a:p>
            <a:pPr eaLnBrk="0" hangingPunct="0">
              <a:defRPr/>
            </a:pPr>
            <a:r>
              <a:rPr lang="en-US" dirty="0">
                <a:solidFill>
                  <a:srgbClr val="0000CC"/>
                </a:solidFill>
              </a:rPr>
              <a:t>More stable </a:t>
            </a:r>
            <a:r>
              <a:rPr lang="en-US" dirty="0" err="1">
                <a:solidFill>
                  <a:srgbClr val="0000CC"/>
                </a:solidFill>
              </a:rPr>
              <a:t>carbocation</a:t>
            </a:r>
            <a:r>
              <a:rPr lang="en-US" dirty="0">
                <a:solidFill>
                  <a:srgbClr val="0000CC"/>
                </a:solidFill>
              </a:rPr>
              <a:t> radicals will be more abundant</a:t>
            </a:r>
          </a:p>
        </p:txBody>
      </p:sp>
      <p:pic>
        <p:nvPicPr>
          <p:cNvPr id="41987" name="Picture 3" descr="FG12_19-01"/>
          <p:cNvPicPr>
            <a:picLocks noChangeAspect="1" noChangeArrowheads="1"/>
          </p:cNvPicPr>
          <p:nvPr/>
        </p:nvPicPr>
        <p:blipFill>
          <a:blip r:embed="rId2" cstate="print"/>
          <a:srcRect/>
          <a:stretch>
            <a:fillRect/>
          </a:stretch>
        </p:blipFill>
        <p:spPr bwMode="auto">
          <a:xfrm>
            <a:off x="228600" y="2362200"/>
            <a:ext cx="8737600" cy="3733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descr="FG12_20-01"/>
          <p:cNvPicPr>
            <a:picLocks noChangeAspect="1" noChangeArrowheads="1"/>
          </p:cNvPicPr>
          <p:nvPr/>
        </p:nvPicPr>
        <p:blipFill>
          <a:blip r:embed="rId2" cstate="print"/>
          <a:srcRect/>
          <a:stretch>
            <a:fillRect/>
          </a:stretch>
        </p:blipFill>
        <p:spPr bwMode="auto">
          <a:xfrm>
            <a:off x="228600" y="1524000"/>
            <a:ext cx="8630816" cy="5286375"/>
          </a:xfrm>
          <a:prstGeom prst="rect">
            <a:avLst/>
          </a:prstGeom>
          <a:noFill/>
          <a:ln w="9525">
            <a:noFill/>
            <a:miter lim="800000"/>
            <a:headEnd/>
            <a:tailEnd/>
          </a:ln>
        </p:spPr>
      </p:pic>
      <p:sp>
        <p:nvSpPr>
          <p:cNvPr id="48130" name="Text Box 2"/>
          <p:cNvSpPr txBox="1">
            <a:spLocks noChangeArrowheads="1"/>
          </p:cNvSpPr>
          <p:nvPr/>
        </p:nvSpPr>
        <p:spPr bwMode="auto">
          <a:xfrm>
            <a:off x="228600" y="76200"/>
            <a:ext cx="8686800" cy="1538883"/>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FRAGMENTATION </a:t>
            </a:r>
            <a:r>
              <a:rPr lang="en-US" sz="2800" b="1" dirty="0" smtClean="0">
                <a:effectLst>
                  <a:outerShdw blurRad="38100" dist="38100" dir="2700000" algn="tl">
                    <a:srgbClr val="C0C0C0"/>
                  </a:outerShdw>
                </a:effectLst>
                <a:latin typeface="Arial Black" panose="020B0A04020102020204" pitchFamily="34" charset="0"/>
              </a:rPr>
              <a:t>PATTERNS</a:t>
            </a:r>
            <a:endParaRPr lang="en-US" sz="2800" b="1" dirty="0">
              <a:effectLst>
                <a:outerShdw blurRad="38100" dist="38100" dir="2700000" algn="tl">
                  <a:srgbClr val="C0C0C0"/>
                </a:outerShdw>
              </a:effectLst>
              <a:latin typeface="Arial Black" panose="020B0A04020102020204" pitchFamily="34" charset="0"/>
            </a:endParaRPr>
          </a:p>
          <a:p>
            <a:pPr>
              <a:defRPr/>
            </a:pPr>
            <a:endParaRPr lang="en-US" sz="1400" dirty="0">
              <a:solidFill>
                <a:srgbClr val="003300"/>
              </a:solidFill>
              <a:latin typeface="Arial Black" panose="020B0A04020102020204" pitchFamily="34" charset="0"/>
            </a:endParaRPr>
          </a:p>
          <a:p>
            <a:pPr eaLnBrk="0" hangingPunct="0">
              <a:defRPr/>
            </a:pPr>
            <a:r>
              <a:rPr lang="en-US" sz="2000" b="1" dirty="0">
                <a:solidFill>
                  <a:srgbClr val="006600"/>
                </a:solidFill>
              </a:rPr>
              <a:t>Mass spectrum of alkenes</a:t>
            </a:r>
          </a:p>
          <a:p>
            <a:pPr eaLnBrk="0" hangingPunct="0">
              <a:defRPr/>
            </a:pPr>
            <a:endParaRPr lang="en-US" sz="1400" b="1" dirty="0">
              <a:solidFill>
                <a:srgbClr val="0000CC"/>
              </a:solidFill>
            </a:endParaRPr>
          </a:p>
          <a:p>
            <a:pPr eaLnBrk="0" hangingPunct="0">
              <a:defRPr/>
            </a:pPr>
            <a:r>
              <a:rPr lang="en-US" dirty="0">
                <a:solidFill>
                  <a:srgbClr val="0000CC"/>
                </a:solidFill>
              </a:rPr>
              <a:t>Resonance-stabilized </a:t>
            </a:r>
            <a:r>
              <a:rPr lang="en-US" dirty="0" err="1">
                <a:solidFill>
                  <a:srgbClr val="0000CC"/>
                </a:solidFill>
              </a:rPr>
              <a:t>cations</a:t>
            </a:r>
            <a:r>
              <a:rPr lang="en-US" dirty="0">
                <a:solidFill>
                  <a:srgbClr val="0000CC"/>
                </a:solidFill>
              </a:rPr>
              <a:t> are favored.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28600" y="76200"/>
            <a:ext cx="8686800" cy="6771084"/>
          </a:xfrm>
          <a:prstGeom prst="rect">
            <a:avLst/>
          </a:prstGeom>
          <a:noFill/>
          <a:ln w="9525">
            <a:noFill/>
            <a:miter lim="800000"/>
            <a:headEnd/>
            <a:tailEnd/>
          </a:ln>
        </p:spPr>
        <p:txBody>
          <a:bodyPr wrap="square">
            <a:spAutoFit/>
          </a:bodyPr>
          <a:lstStyle/>
          <a:p>
            <a:pPr algn="ctr"/>
            <a:r>
              <a:rPr lang="en-US" sz="2800" b="1" dirty="0" smtClean="0">
                <a:effectLst>
                  <a:outerShdw blurRad="38100" dist="38100" dir="2700000" algn="tl">
                    <a:srgbClr val="C0C0C0"/>
                  </a:outerShdw>
                </a:effectLst>
                <a:latin typeface="Arial Black" panose="020B0A04020102020204" pitchFamily="34" charset="0"/>
              </a:rPr>
              <a:t>STRUCTURE ELUCIDATION</a:t>
            </a:r>
          </a:p>
          <a:p>
            <a:pPr algn="just"/>
            <a:endParaRPr lang="en-US" sz="1600" dirty="0" smtClean="0">
              <a:solidFill>
                <a:srgbClr val="0000CC"/>
              </a:solidFill>
              <a:latin typeface="Tahoma" pitchFamily="34" charset="0"/>
            </a:endParaRPr>
          </a:p>
          <a:p>
            <a:pPr algn="just"/>
            <a:r>
              <a:rPr lang="en-US" dirty="0" smtClean="0">
                <a:solidFill>
                  <a:srgbClr val="0000CC"/>
                </a:solidFill>
              </a:rPr>
              <a:t>Determine the degree </a:t>
            </a:r>
            <a:r>
              <a:rPr lang="en-US" dirty="0">
                <a:solidFill>
                  <a:srgbClr val="0000CC"/>
                </a:solidFill>
              </a:rPr>
              <a:t>of unsaturation </a:t>
            </a:r>
            <a:r>
              <a:rPr lang="en-US" dirty="0" smtClean="0">
                <a:solidFill>
                  <a:srgbClr val="0000CC"/>
                </a:solidFill>
              </a:rPr>
              <a:t>or the hydrogen </a:t>
            </a:r>
            <a:r>
              <a:rPr lang="en-US" dirty="0">
                <a:solidFill>
                  <a:srgbClr val="0000CC"/>
                </a:solidFill>
              </a:rPr>
              <a:t>deficiency index (HDI</a:t>
            </a:r>
            <a:r>
              <a:rPr lang="en-US" dirty="0" smtClean="0">
                <a:solidFill>
                  <a:srgbClr val="0000CC"/>
                </a:solidFill>
              </a:rPr>
              <a:t>) in these molecules</a:t>
            </a:r>
            <a:endParaRPr lang="en-US" dirty="0">
              <a:solidFill>
                <a:srgbClr val="0000CC"/>
              </a:solidFill>
            </a:endParaRPr>
          </a:p>
          <a:p>
            <a:pPr algn="just"/>
            <a:endParaRPr lang="en-US" sz="1000" dirty="0" smtClean="0">
              <a:solidFill>
                <a:srgbClr val="0000CC"/>
              </a:solidFill>
            </a:endParaRPr>
          </a:p>
          <a:p>
            <a:pPr algn="just"/>
            <a:r>
              <a:rPr lang="en-US" b="1" dirty="0" smtClean="0">
                <a:solidFill>
                  <a:srgbClr val="0000CC"/>
                </a:solidFill>
              </a:rPr>
              <a:t>                             (a</a:t>
            </a:r>
            <a:r>
              <a:rPr lang="en-US" b="1" dirty="0">
                <a:solidFill>
                  <a:srgbClr val="0000CC"/>
                </a:solidFill>
              </a:rPr>
              <a:t>) </a:t>
            </a:r>
            <a:r>
              <a:rPr lang="en-US" dirty="0" smtClean="0">
                <a:solidFill>
                  <a:srgbClr val="0000CC"/>
                </a:solidFill>
              </a:rPr>
              <a:t>C</a:t>
            </a:r>
            <a:r>
              <a:rPr lang="en-US" baseline="-25000" dirty="0" smtClean="0">
                <a:solidFill>
                  <a:srgbClr val="0000CC"/>
                </a:solidFill>
              </a:rPr>
              <a:t>9</a:t>
            </a:r>
            <a:r>
              <a:rPr lang="en-US" dirty="0" smtClean="0">
                <a:solidFill>
                  <a:srgbClr val="0000CC"/>
                </a:solidFill>
              </a:rPr>
              <a:t>H</a:t>
            </a:r>
            <a:r>
              <a:rPr lang="en-US" baseline="-25000" dirty="0" smtClean="0">
                <a:solidFill>
                  <a:srgbClr val="0000CC"/>
                </a:solidFill>
              </a:rPr>
              <a:t>11</a:t>
            </a:r>
            <a:r>
              <a:rPr lang="en-US" dirty="0" smtClean="0">
                <a:solidFill>
                  <a:srgbClr val="0000CC"/>
                </a:solidFill>
              </a:rPr>
              <a:t>NO</a:t>
            </a:r>
            <a:r>
              <a:rPr lang="en-US" baseline="-25000" dirty="0" smtClean="0">
                <a:solidFill>
                  <a:srgbClr val="0000CC"/>
                </a:solidFill>
              </a:rPr>
              <a:t>3</a:t>
            </a:r>
            <a:r>
              <a:rPr lang="en-US" dirty="0" smtClean="0">
                <a:solidFill>
                  <a:srgbClr val="0000CC"/>
                </a:solidFill>
              </a:rPr>
              <a:t>        </a:t>
            </a:r>
            <a:r>
              <a:rPr lang="en-US" b="1" dirty="0" smtClean="0">
                <a:solidFill>
                  <a:srgbClr val="0000CC"/>
                </a:solidFill>
              </a:rPr>
              <a:t>(</a:t>
            </a:r>
            <a:r>
              <a:rPr lang="en-US" b="1" dirty="0">
                <a:solidFill>
                  <a:srgbClr val="0000CC"/>
                </a:solidFill>
              </a:rPr>
              <a:t>b) </a:t>
            </a:r>
            <a:r>
              <a:rPr lang="en-US" dirty="0" smtClean="0">
                <a:solidFill>
                  <a:srgbClr val="0000CC"/>
                </a:solidFill>
              </a:rPr>
              <a:t>C</a:t>
            </a:r>
            <a:r>
              <a:rPr lang="en-US" baseline="-25000" dirty="0" smtClean="0">
                <a:solidFill>
                  <a:srgbClr val="0000CC"/>
                </a:solidFill>
              </a:rPr>
              <a:t>7</a:t>
            </a:r>
            <a:r>
              <a:rPr lang="en-US" dirty="0" smtClean="0">
                <a:solidFill>
                  <a:srgbClr val="0000CC"/>
                </a:solidFill>
              </a:rPr>
              <a:t>H</a:t>
            </a:r>
            <a:r>
              <a:rPr lang="en-US" baseline="-25000" dirty="0" smtClean="0">
                <a:solidFill>
                  <a:srgbClr val="0000CC"/>
                </a:solidFill>
              </a:rPr>
              <a:t>11</a:t>
            </a:r>
            <a:r>
              <a:rPr lang="en-US" dirty="0" smtClean="0">
                <a:solidFill>
                  <a:srgbClr val="0000CC"/>
                </a:solidFill>
              </a:rPr>
              <a:t>BrO</a:t>
            </a:r>
            <a:r>
              <a:rPr lang="en-US" baseline="-25000" dirty="0" smtClean="0">
                <a:solidFill>
                  <a:srgbClr val="0000CC"/>
                </a:solidFill>
              </a:rPr>
              <a:t>2</a:t>
            </a:r>
            <a:r>
              <a:rPr lang="en-US" dirty="0" smtClean="0">
                <a:solidFill>
                  <a:srgbClr val="0000CC"/>
                </a:solidFill>
              </a:rPr>
              <a:t>  (</a:t>
            </a:r>
            <a:r>
              <a:rPr lang="en-US" dirty="0">
                <a:solidFill>
                  <a:srgbClr val="0000CC"/>
                </a:solidFill>
              </a:rPr>
              <a:t>c) </a:t>
            </a:r>
            <a:r>
              <a:rPr lang="en-US" dirty="0" smtClean="0">
                <a:solidFill>
                  <a:srgbClr val="0000CC"/>
                </a:solidFill>
              </a:rPr>
              <a:t>C</a:t>
            </a:r>
            <a:r>
              <a:rPr lang="en-US" baseline="-25000" dirty="0" smtClean="0">
                <a:solidFill>
                  <a:srgbClr val="0000CC"/>
                </a:solidFill>
              </a:rPr>
              <a:t>5</a:t>
            </a:r>
            <a:r>
              <a:rPr lang="en-US" dirty="0" smtClean="0">
                <a:solidFill>
                  <a:srgbClr val="0000CC"/>
                </a:solidFill>
              </a:rPr>
              <a:t>H</a:t>
            </a:r>
            <a:r>
              <a:rPr lang="en-US" baseline="-25000" dirty="0" smtClean="0">
                <a:solidFill>
                  <a:srgbClr val="0000CC"/>
                </a:solidFill>
              </a:rPr>
              <a:t>7</a:t>
            </a:r>
            <a:r>
              <a:rPr lang="en-US" dirty="0" smtClean="0">
                <a:solidFill>
                  <a:srgbClr val="0000CC"/>
                </a:solidFill>
              </a:rPr>
              <a:t>NO   (</a:t>
            </a:r>
            <a:r>
              <a:rPr lang="en-US" dirty="0">
                <a:solidFill>
                  <a:srgbClr val="0000CC"/>
                </a:solidFill>
              </a:rPr>
              <a:t>d) C</a:t>
            </a:r>
            <a:r>
              <a:rPr lang="en-US" baseline="-25000" dirty="0">
                <a:solidFill>
                  <a:srgbClr val="0000CC"/>
                </a:solidFill>
              </a:rPr>
              <a:t>12</a:t>
            </a:r>
            <a:r>
              <a:rPr lang="en-US" dirty="0">
                <a:solidFill>
                  <a:srgbClr val="0000CC"/>
                </a:solidFill>
              </a:rPr>
              <a:t>H</a:t>
            </a:r>
            <a:r>
              <a:rPr lang="en-US" baseline="-25000" dirty="0">
                <a:solidFill>
                  <a:srgbClr val="0000CC"/>
                </a:solidFill>
              </a:rPr>
              <a:t>9</a:t>
            </a:r>
            <a:r>
              <a:rPr lang="en-US" dirty="0">
                <a:solidFill>
                  <a:srgbClr val="0000CC"/>
                </a:solidFill>
              </a:rPr>
              <a:t>Cl</a:t>
            </a:r>
            <a:r>
              <a:rPr lang="en-US" baseline="-25000" dirty="0">
                <a:solidFill>
                  <a:srgbClr val="0000CC"/>
                </a:solidFill>
              </a:rPr>
              <a:t>2</a:t>
            </a:r>
            <a:r>
              <a:rPr lang="en-US" dirty="0">
                <a:solidFill>
                  <a:srgbClr val="0000CC"/>
                </a:solidFill>
              </a:rPr>
              <a:t>NO</a:t>
            </a:r>
            <a:r>
              <a:rPr lang="en-US" baseline="-25000" dirty="0">
                <a:solidFill>
                  <a:srgbClr val="0000CC"/>
                </a:solidFill>
              </a:rPr>
              <a:t>2</a:t>
            </a:r>
            <a:endParaRPr lang="en-US" baseline="-25000" dirty="0" smtClean="0">
              <a:solidFill>
                <a:srgbClr val="0000CC"/>
              </a:solidFill>
            </a:endParaRPr>
          </a:p>
          <a:p>
            <a:pPr algn="just"/>
            <a:endParaRPr lang="en-US" dirty="0">
              <a:solidFill>
                <a:srgbClr val="0000CC"/>
              </a:solidFill>
            </a:endParaRPr>
          </a:p>
          <a:p>
            <a:pPr algn="just"/>
            <a:r>
              <a:rPr lang="en-US" dirty="0">
                <a:solidFill>
                  <a:srgbClr val="0000CC"/>
                </a:solidFill>
              </a:rPr>
              <a:t>When an interesting compound is isolated from natural source, its structure must be completely determined before a synthesis is begun. Whenever we run a reaction, we must determine whether the product has the desired structure.</a:t>
            </a:r>
          </a:p>
          <a:p>
            <a:pPr algn="just"/>
            <a:endParaRPr lang="en-US" dirty="0">
              <a:solidFill>
                <a:srgbClr val="0000CC"/>
              </a:solidFill>
            </a:endParaRPr>
          </a:p>
          <a:p>
            <a:pPr algn="just"/>
            <a:r>
              <a:rPr lang="en-US" dirty="0">
                <a:solidFill>
                  <a:srgbClr val="0000CC"/>
                </a:solidFill>
              </a:rPr>
              <a:t>Elemental analysis, comparison of physical properties (melting point, boiling point etc…) with standard sample, and chemical tests used to be the standard methods for structural elucidation. However, these techniques are insufficient or completely useless for complex molecules. In this case, spectroscopic techniques must be used</a:t>
            </a:r>
            <a:r>
              <a:rPr lang="en-US" dirty="0" smtClean="0">
                <a:solidFill>
                  <a:srgbClr val="0000CC"/>
                </a:solidFill>
              </a:rPr>
              <a:t>.</a:t>
            </a:r>
          </a:p>
          <a:p>
            <a:endParaRPr lang="en-US" sz="1200" dirty="0">
              <a:solidFill>
                <a:schemeClr val="accent2"/>
              </a:solidFill>
            </a:endParaRPr>
          </a:p>
          <a:p>
            <a:pPr algn="just"/>
            <a:r>
              <a:rPr lang="en-US" b="1" i="1" dirty="0">
                <a:solidFill>
                  <a:srgbClr val="006600"/>
                </a:solidFill>
              </a:rPr>
              <a:t>Spectroscopy is the study of the interaction of energy and matter. It finds applications in chemistry, biochemistry and in medicine.</a:t>
            </a:r>
          </a:p>
          <a:p>
            <a:pPr algn="just"/>
            <a:endParaRPr lang="en-US" b="1" i="1" dirty="0">
              <a:solidFill>
                <a:srgbClr val="006600"/>
              </a:solidFill>
            </a:endParaRPr>
          </a:p>
          <a:p>
            <a:pPr algn="just"/>
            <a:r>
              <a:rPr lang="en-US" b="1" i="1" dirty="0">
                <a:solidFill>
                  <a:srgbClr val="006600"/>
                </a:solidFill>
              </a:rPr>
              <a:t>Basically, they are the workhorse techniques for the study of both biological and non-biological molecular structures</a:t>
            </a:r>
          </a:p>
          <a:p>
            <a:pPr algn="just"/>
            <a:endParaRPr lang="en-US" b="1" i="1" dirty="0">
              <a:solidFill>
                <a:srgbClr val="006600"/>
              </a:solidFill>
            </a:endParaRPr>
          </a:p>
          <a:p>
            <a:pPr algn="just"/>
            <a:r>
              <a:rPr lang="en-US" b="1" i="1" dirty="0">
                <a:solidFill>
                  <a:srgbClr val="006600"/>
                </a:solidFill>
              </a:rPr>
              <a:t>And, unlike chemical tests, most spectroscopic techniques are nondestructive (it destroys little or no sample).</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228600" y="152400"/>
            <a:ext cx="8737600" cy="2308324"/>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FRAGMENTATION </a:t>
            </a:r>
            <a:r>
              <a:rPr lang="en-US" sz="2800" b="1" dirty="0" smtClean="0">
                <a:effectLst>
                  <a:outerShdw blurRad="38100" dist="38100" dir="2700000" algn="tl">
                    <a:srgbClr val="C0C0C0"/>
                  </a:outerShdw>
                </a:effectLst>
                <a:latin typeface="Arial Black" panose="020B0A04020102020204" pitchFamily="34" charset="0"/>
              </a:rPr>
              <a:t>PATTERNS</a:t>
            </a:r>
            <a:endParaRPr lang="en-US" sz="2800" b="1" dirty="0">
              <a:effectLst>
                <a:outerShdw blurRad="38100" dist="38100" dir="2700000" algn="tl">
                  <a:srgbClr val="C0C0C0"/>
                </a:outerShdw>
              </a:effectLst>
              <a:latin typeface="Arial Black" panose="020B0A04020102020204" pitchFamily="34" charset="0"/>
            </a:endParaRPr>
          </a:p>
          <a:p>
            <a:pPr>
              <a:defRPr/>
            </a:pPr>
            <a:endParaRPr lang="en-US" sz="2400" dirty="0">
              <a:solidFill>
                <a:srgbClr val="003300"/>
              </a:solidFill>
              <a:latin typeface="Tahoma" pitchFamily="34" charset="0"/>
            </a:endParaRPr>
          </a:p>
          <a:p>
            <a:pPr eaLnBrk="0" hangingPunct="0">
              <a:defRPr/>
            </a:pPr>
            <a:r>
              <a:rPr lang="en-US" sz="2000" b="1" dirty="0">
                <a:solidFill>
                  <a:srgbClr val="006600"/>
                </a:solidFill>
              </a:rPr>
              <a:t>Mass spectrum of alcohols</a:t>
            </a:r>
          </a:p>
          <a:p>
            <a:pPr eaLnBrk="0" hangingPunct="0">
              <a:defRPr/>
            </a:pPr>
            <a:endParaRPr lang="en-US" b="1" dirty="0">
              <a:solidFill>
                <a:srgbClr val="0000CC"/>
              </a:solidFill>
            </a:endParaRPr>
          </a:p>
          <a:p>
            <a:pPr>
              <a:defRPr/>
            </a:pPr>
            <a:r>
              <a:rPr lang="en-US" dirty="0">
                <a:solidFill>
                  <a:srgbClr val="0000CC"/>
                </a:solidFill>
              </a:rPr>
              <a:t>Alcohols usually lose a water molecule</a:t>
            </a:r>
            <a:r>
              <a:rPr lang="en-US" dirty="0" smtClean="0">
                <a:solidFill>
                  <a:srgbClr val="0000CC"/>
                </a:solidFill>
              </a:rPr>
              <a:t>.</a:t>
            </a:r>
          </a:p>
          <a:p>
            <a:pPr>
              <a:defRPr/>
            </a:pPr>
            <a:endParaRPr lang="en-US" dirty="0">
              <a:solidFill>
                <a:srgbClr val="0000CC"/>
              </a:solidFill>
            </a:endParaRPr>
          </a:p>
          <a:p>
            <a:pPr>
              <a:defRPr/>
            </a:pPr>
            <a:r>
              <a:rPr lang="en-US" dirty="0">
                <a:solidFill>
                  <a:srgbClr val="0000CC"/>
                </a:solidFill>
              </a:rPr>
              <a:t>M</a:t>
            </a:r>
            <a:r>
              <a:rPr lang="en-US" baseline="30000" dirty="0">
                <a:solidFill>
                  <a:srgbClr val="0000CC"/>
                </a:solidFill>
              </a:rPr>
              <a:t>+</a:t>
            </a:r>
            <a:r>
              <a:rPr lang="en-US" dirty="0">
                <a:solidFill>
                  <a:srgbClr val="0000CC"/>
                </a:solidFill>
              </a:rPr>
              <a:t> may not be visible.</a:t>
            </a:r>
          </a:p>
        </p:txBody>
      </p:sp>
      <p:pic>
        <p:nvPicPr>
          <p:cNvPr id="44035" name="Picture 5" descr="FG12_21-01"/>
          <p:cNvPicPr>
            <a:picLocks noChangeAspect="1" noChangeArrowheads="1"/>
          </p:cNvPicPr>
          <p:nvPr/>
        </p:nvPicPr>
        <p:blipFill>
          <a:blip r:embed="rId2" cstate="print"/>
          <a:srcRect t="44392"/>
          <a:stretch>
            <a:fillRect/>
          </a:stretch>
        </p:blipFill>
        <p:spPr bwMode="auto">
          <a:xfrm>
            <a:off x="228600" y="2743200"/>
            <a:ext cx="8737600"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18_05Rev1"/>
          <p:cNvPicPr>
            <a:picLocks noChangeAspect="1" noChangeArrowheads="1"/>
          </p:cNvPicPr>
          <p:nvPr/>
        </p:nvPicPr>
        <p:blipFill>
          <a:blip r:embed="rId2" cstate="print"/>
          <a:srcRect/>
          <a:stretch>
            <a:fillRect/>
          </a:stretch>
        </p:blipFill>
        <p:spPr bwMode="auto">
          <a:xfrm>
            <a:off x="228600" y="4435475"/>
            <a:ext cx="8763000" cy="2346325"/>
          </a:xfrm>
          <a:prstGeom prst="rect">
            <a:avLst/>
          </a:prstGeom>
          <a:noFill/>
          <a:ln w="9525">
            <a:noFill/>
            <a:miter lim="800000"/>
            <a:headEnd/>
            <a:tailEnd/>
          </a:ln>
        </p:spPr>
      </p:pic>
      <p:sp>
        <p:nvSpPr>
          <p:cNvPr id="5" name="Text Box 2"/>
          <p:cNvSpPr txBox="1">
            <a:spLocks noChangeArrowheads="1"/>
          </p:cNvSpPr>
          <p:nvPr/>
        </p:nvSpPr>
        <p:spPr bwMode="auto">
          <a:xfrm>
            <a:off x="228600" y="152400"/>
            <a:ext cx="8686800" cy="1877437"/>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FRAGMENTATION </a:t>
            </a:r>
            <a:r>
              <a:rPr lang="en-US" sz="2800" b="1" dirty="0" smtClean="0">
                <a:effectLst>
                  <a:outerShdw blurRad="38100" dist="38100" dir="2700000" algn="tl">
                    <a:srgbClr val="C0C0C0"/>
                  </a:outerShdw>
                </a:effectLst>
                <a:latin typeface="Arial Black" panose="020B0A04020102020204" pitchFamily="34" charset="0"/>
              </a:rPr>
              <a:t>PATTERNS</a:t>
            </a:r>
            <a:endParaRPr lang="en-US" sz="2800" b="1" dirty="0">
              <a:effectLst>
                <a:outerShdw blurRad="38100" dist="38100" dir="2700000" algn="tl">
                  <a:srgbClr val="C0C0C0"/>
                </a:outerShdw>
              </a:effectLst>
              <a:latin typeface="Arial Black" panose="020B0A04020102020204" pitchFamily="34" charset="0"/>
            </a:endParaRPr>
          </a:p>
          <a:p>
            <a:pPr>
              <a:defRPr/>
            </a:pPr>
            <a:endParaRPr lang="en-US" sz="1200" dirty="0">
              <a:solidFill>
                <a:srgbClr val="003300"/>
              </a:solidFill>
              <a:latin typeface="Tahoma" pitchFamily="34" charset="0"/>
            </a:endParaRPr>
          </a:p>
          <a:p>
            <a:pPr eaLnBrk="0" hangingPunct="0">
              <a:defRPr/>
            </a:pPr>
            <a:r>
              <a:rPr lang="en-US" sz="2000" b="1" dirty="0" err="1">
                <a:solidFill>
                  <a:srgbClr val="006600"/>
                </a:solidFill>
              </a:rPr>
              <a:t>McLafferty</a:t>
            </a:r>
            <a:r>
              <a:rPr lang="en-US" sz="2000" b="1" dirty="0">
                <a:solidFill>
                  <a:srgbClr val="006600"/>
                </a:solidFill>
              </a:rPr>
              <a:t> rearrangement splits</a:t>
            </a:r>
          </a:p>
          <a:p>
            <a:pPr eaLnBrk="0" hangingPunct="0">
              <a:defRPr/>
            </a:pPr>
            <a:endParaRPr lang="en-US" b="1" dirty="0">
              <a:solidFill>
                <a:srgbClr val="0000CC"/>
              </a:solidFill>
            </a:endParaRPr>
          </a:p>
          <a:p>
            <a:pPr algn="just">
              <a:defRPr/>
            </a:pPr>
            <a:r>
              <a:rPr lang="en-US" dirty="0" err="1">
                <a:solidFill>
                  <a:srgbClr val="0000CC"/>
                </a:solidFill>
              </a:rPr>
              <a:t>McLafferty</a:t>
            </a:r>
            <a:r>
              <a:rPr lang="en-US" dirty="0">
                <a:solidFill>
                  <a:srgbClr val="0000CC"/>
                </a:solidFill>
              </a:rPr>
              <a:t> rearrangement occurs in carbonyl compounds only if the </a:t>
            </a:r>
            <a:r>
              <a:rPr lang="el-GR" dirty="0">
                <a:solidFill>
                  <a:srgbClr val="0000CC"/>
                </a:solidFill>
                <a:ea typeface="Arial Unicode MS" pitchFamily="34" charset="-128"/>
                <a:cs typeface="Arial Unicode MS" pitchFamily="34" charset="-128"/>
              </a:rPr>
              <a:t>γ</a:t>
            </a:r>
            <a:r>
              <a:rPr lang="en-US" dirty="0">
                <a:solidFill>
                  <a:srgbClr val="0000CC"/>
                </a:solidFill>
                <a:ea typeface="Arial Unicode MS" pitchFamily="34" charset="-128"/>
                <a:cs typeface="Arial Unicode MS" pitchFamily="34" charset="-128"/>
              </a:rPr>
              <a:t> (gamma) carbon carries a hydrogen atom.</a:t>
            </a:r>
            <a:endParaRPr lang="el-GR" dirty="0">
              <a:solidFill>
                <a:srgbClr val="0000CC"/>
              </a:solidFill>
              <a:ea typeface="Arial Unicode MS" pitchFamily="34" charset="-128"/>
              <a:cs typeface="Arial Unicode MS" pitchFamily="34" charset="-128"/>
            </a:endParaRPr>
          </a:p>
        </p:txBody>
      </p:sp>
      <p:sp>
        <p:nvSpPr>
          <p:cNvPr id="6" name="Rectangle 5"/>
          <p:cNvSpPr/>
          <p:nvPr/>
        </p:nvSpPr>
        <p:spPr>
          <a:xfrm>
            <a:off x="304800" y="2971800"/>
            <a:ext cx="6553200" cy="1200329"/>
          </a:xfrm>
          <a:prstGeom prst="rect">
            <a:avLst/>
          </a:prstGeom>
        </p:spPr>
        <p:txBody>
          <a:bodyPr wrap="square">
            <a:spAutoFit/>
          </a:bodyPr>
          <a:lstStyle/>
          <a:p>
            <a:pPr algn="just"/>
            <a:r>
              <a:rPr lang="en-US" b="1" dirty="0" smtClean="0">
                <a:solidFill>
                  <a:srgbClr val="003300"/>
                </a:solidFill>
              </a:rPr>
              <a:t>Fred Warren </a:t>
            </a:r>
            <a:r>
              <a:rPr lang="en-US" b="1" dirty="0" err="1" smtClean="0">
                <a:solidFill>
                  <a:srgbClr val="003300"/>
                </a:solidFill>
              </a:rPr>
              <a:t>McLafferty</a:t>
            </a:r>
            <a:r>
              <a:rPr lang="en-US" b="1" dirty="0" smtClean="0">
                <a:solidFill>
                  <a:srgbClr val="003300"/>
                </a:solidFill>
              </a:rPr>
              <a:t>, </a:t>
            </a:r>
            <a:r>
              <a:rPr lang="en-US" dirty="0" smtClean="0">
                <a:solidFill>
                  <a:srgbClr val="0000CC"/>
                </a:solidFill>
              </a:rPr>
              <a:t>American chemist born in Evanston, Illinois in 1923  and best known for his work in mass spectrometry, especially  for the </a:t>
            </a:r>
            <a:r>
              <a:rPr lang="en-US" dirty="0" err="1" smtClean="0">
                <a:solidFill>
                  <a:srgbClr val="0000CC"/>
                </a:solidFill>
              </a:rPr>
              <a:t>McLafferty</a:t>
            </a:r>
            <a:r>
              <a:rPr lang="en-US" dirty="0" smtClean="0">
                <a:solidFill>
                  <a:srgbClr val="0000CC"/>
                </a:solidFill>
              </a:rPr>
              <a:t> rearrangement reaction that is observed in mass spectrometry</a:t>
            </a:r>
            <a:endParaRPr lang="en-US" dirty="0">
              <a:solidFill>
                <a:srgbClr val="0000CC"/>
              </a:solidFill>
            </a:endParaRPr>
          </a:p>
        </p:txBody>
      </p:sp>
      <p:pic>
        <p:nvPicPr>
          <p:cNvPr id="7" name="Picture 2" descr="C:\Documents and Settings\user\My Documents\My Pictures\imagesCAR1JE8H.jpg"/>
          <p:cNvPicPr>
            <a:picLocks noChangeAspect="1" noChangeArrowheads="1"/>
          </p:cNvPicPr>
          <p:nvPr/>
        </p:nvPicPr>
        <p:blipFill>
          <a:blip r:embed="rId3" cstate="print"/>
          <a:srcRect/>
          <a:stretch>
            <a:fillRect/>
          </a:stretch>
        </p:blipFill>
        <p:spPr bwMode="auto">
          <a:xfrm>
            <a:off x="6934200" y="1828800"/>
            <a:ext cx="1905000" cy="2726386"/>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228600" y="76200"/>
            <a:ext cx="8686800" cy="1261884"/>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FRAGMENTATION PATTERNS </a:t>
            </a:r>
            <a:endParaRPr lang="en-US" sz="2800" b="1" dirty="0" smtClean="0">
              <a:effectLst>
                <a:outerShdw blurRad="38100" dist="38100" dir="2700000" algn="tl">
                  <a:srgbClr val="C0C0C0"/>
                </a:outerShdw>
              </a:effectLst>
              <a:latin typeface="Arial Black" panose="020B0A04020102020204" pitchFamily="34" charset="0"/>
            </a:endParaRPr>
          </a:p>
          <a:p>
            <a:pPr algn="just">
              <a:spcBef>
                <a:spcPct val="50000"/>
              </a:spcBef>
              <a:defRPr/>
            </a:pPr>
            <a:r>
              <a:rPr lang="en-US" sz="2000" b="1" dirty="0" err="1" smtClean="0">
                <a:solidFill>
                  <a:srgbClr val="006600"/>
                </a:solidFill>
              </a:rPr>
              <a:t>McLafferty</a:t>
            </a:r>
            <a:r>
              <a:rPr lang="en-US" sz="2000" b="1" dirty="0" smtClean="0">
                <a:solidFill>
                  <a:srgbClr val="006600"/>
                </a:solidFill>
              </a:rPr>
              <a:t> </a:t>
            </a:r>
            <a:r>
              <a:rPr lang="en-US" sz="2000" b="1" dirty="0">
                <a:solidFill>
                  <a:srgbClr val="006600"/>
                </a:solidFill>
              </a:rPr>
              <a:t>rearrangement splits</a:t>
            </a:r>
          </a:p>
          <a:p>
            <a:pPr eaLnBrk="0" hangingPunct="0">
              <a:defRPr/>
            </a:pPr>
            <a:endParaRPr lang="en-US" b="1" dirty="0">
              <a:solidFill>
                <a:srgbClr val="0000CC"/>
              </a:solidFill>
            </a:endParaRPr>
          </a:p>
        </p:txBody>
      </p:sp>
      <p:graphicFrame>
        <p:nvGraphicFramePr>
          <p:cNvPr id="4098" name="Object 4"/>
          <p:cNvGraphicFramePr>
            <a:graphicFrameLocks noGrp="1" noChangeAspect="1"/>
          </p:cNvGraphicFramePr>
          <p:nvPr>
            <p:ph/>
            <p:extLst>
              <p:ext uri="{D42A27DB-BD31-4B8C-83A1-F6EECF244321}">
                <p14:modId xmlns:p14="http://schemas.microsoft.com/office/powerpoint/2010/main" val="1338491210"/>
              </p:ext>
            </p:extLst>
          </p:nvPr>
        </p:nvGraphicFramePr>
        <p:xfrm>
          <a:off x="228600" y="1552575"/>
          <a:ext cx="5599499" cy="3933825"/>
        </p:xfrm>
        <a:graphic>
          <a:graphicData uri="http://schemas.openxmlformats.org/presentationml/2006/ole">
            <mc:AlternateContent xmlns:mc="http://schemas.openxmlformats.org/markup-compatibility/2006">
              <mc:Choice xmlns:v="urn:schemas-microsoft-com:vml" Requires="v">
                <p:oleObj spid="_x0000_s4383" r:id="rId3" imgW="3600000" imgH="2489362" progId="">
                  <p:embed/>
                </p:oleObj>
              </mc:Choice>
              <mc:Fallback>
                <p:oleObj r:id="rId3" imgW="3600000" imgH="2489362"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552575"/>
                        <a:ext cx="5599499" cy="393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5715000" y="838200"/>
            <a:ext cx="3200400" cy="5709255"/>
          </a:xfrm>
          <a:prstGeom prst="rect">
            <a:avLst/>
          </a:prstGeom>
          <a:noFill/>
          <a:ln>
            <a:solidFill>
              <a:srgbClr val="660066"/>
            </a:solidFill>
          </a:ln>
        </p:spPr>
        <p:txBody>
          <a:bodyPr wrap="square">
            <a:spAutoFit/>
          </a:bodyPr>
          <a:lstStyle/>
          <a:p>
            <a:pPr algn="ctr">
              <a:spcBef>
                <a:spcPct val="50000"/>
              </a:spcBef>
              <a:defRPr/>
            </a:pPr>
            <a:r>
              <a:rPr lang="en-US" sz="2000" b="1" dirty="0" smtClean="0">
                <a:solidFill>
                  <a:srgbClr val="0000CC"/>
                </a:solidFill>
              </a:rPr>
              <a:t>Examples</a:t>
            </a:r>
            <a:endParaRPr lang="en-US" sz="2000" b="1" dirty="0">
              <a:solidFill>
                <a:srgbClr val="0000CC"/>
              </a:solidFill>
            </a:endParaRPr>
          </a:p>
          <a:p>
            <a:pPr algn="just">
              <a:spcBef>
                <a:spcPct val="50000"/>
              </a:spcBef>
              <a:defRPr/>
            </a:pPr>
            <a:r>
              <a:rPr lang="en-US" dirty="0">
                <a:solidFill>
                  <a:srgbClr val="0000FF"/>
                </a:solidFill>
              </a:rPr>
              <a:t>Predict the major fragments observed in the mass spectrum of the following compounds</a:t>
            </a:r>
          </a:p>
          <a:p>
            <a:pPr>
              <a:spcBef>
                <a:spcPct val="50000"/>
              </a:spcBef>
              <a:defRPr/>
            </a:pPr>
            <a:endParaRPr lang="en-US" sz="800" dirty="0">
              <a:solidFill>
                <a:srgbClr val="0000FF"/>
              </a:solidFill>
            </a:endParaRPr>
          </a:p>
          <a:p>
            <a:pPr>
              <a:spcBef>
                <a:spcPct val="50000"/>
              </a:spcBef>
              <a:defRPr/>
            </a:pPr>
            <a:r>
              <a:rPr lang="en-US" b="1" dirty="0">
                <a:solidFill>
                  <a:srgbClr val="0000FF"/>
                </a:solidFill>
              </a:rPr>
              <a:t>(a</a:t>
            </a:r>
            <a:r>
              <a:rPr lang="en-US" b="1" dirty="0" smtClean="0">
                <a:solidFill>
                  <a:srgbClr val="0000FF"/>
                </a:solidFill>
              </a:rPr>
              <a:t>)</a:t>
            </a:r>
            <a:endParaRPr lang="en-US" b="1" dirty="0">
              <a:solidFill>
                <a:srgbClr val="0000FF"/>
              </a:solidFill>
            </a:endParaRPr>
          </a:p>
          <a:p>
            <a:pPr>
              <a:spcBef>
                <a:spcPct val="50000"/>
              </a:spcBef>
              <a:defRPr/>
            </a:pPr>
            <a:endParaRPr lang="en-US" b="1" dirty="0" smtClean="0">
              <a:solidFill>
                <a:srgbClr val="0000FF"/>
              </a:solidFill>
            </a:endParaRPr>
          </a:p>
          <a:p>
            <a:pPr>
              <a:spcBef>
                <a:spcPct val="50000"/>
              </a:spcBef>
              <a:defRPr/>
            </a:pPr>
            <a:endParaRPr lang="en-US" b="1" dirty="0" smtClean="0">
              <a:solidFill>
                <a:srgbClr val="0000FF"/>
              </a:solidFill>
            </a:endParaRPr>
          </a:p>
          <a:p>
            <a:pPr>
              <a:spcBef>
                <a:spcPct val="50000"/>
              </a:spcBef>
              <a:defRPr/>
            </a:pPr>
            <a:endParaRPr lang="en-US" b="1" dirty="0">
              <a:solidFill>
                <a:srgbClr val="0000FF"/>
              </a:solidFill>
            </a:endParaRPr>
          </a:p>
          <a:p>
            <a:pPr>
              <a:spcBef>
                <a:spcPct val="50000"/>
              </a:spcBef>
              <a:defRPr/>
            </a:pPr>
            <a:r>
              <a:rPr lang="en-US" b="1" dirty="0">
                <a:solidFill>
                  <a:srgbClr val="0000FF"/>
                </a:solidFill>
              </a:rPr>
              <a:t>(b</a:t>
            </a:r>
            <a:r>
              <a:rPr lang="en-US" b="1" dirty="0" smtClean="0">
                <a:solidFill>
                  <a:srgbClr val="0000FF"/>
                </a:solidFill>
              </a:rPr>
              <a:t>)</a:t>
            </a:r>
          </a:p>
          <a:p>
            <a:pPr>
              <a:spcBef>
                <a:spcPct val="50000"/>
              </a:spcBef>
              <a:defRPr/>
            </a:pPr>
            <a:endParaRPr lang="en-US" b="1" dirty="0">
              <a:solidFill>
                <a:srgbClr val="0000FF"/>
              </a:solidFill>
            </a:endParaRPr>
          </a:p>
          <a:p>
            <a:pPr>
              <a:spcBef>
                <a:spcPct val="50000"/>
              </a:spcBef>
              <a:defRPr/>
            </a:pPr>
            <a:endParaRPr lang="en-US" b="1" dirty="0" smtClean="0">
              <a:solidFill>
                <a:srgbClr val="0000FF"/>
              </a:solidFill>
            </a:endParaRPr>
          </a:p>
          <a:p>
            <a:pPr>
              <a:spcBef>
                <a:spcPct val="50000"/>
              </a:spcBef>
              <a:defRPr/>
            </a:pPr>
            <a:r>
              <a:rPr lang="en-US" b="1" dirty="0" smtClean="0">
                <a:solidFill>
                  <a:srgbClr val="0000FF"/>
                </a:solidFill>
              </a:rPr>
              <a:t>(c)</a:t>
            </a:r>
          </a:p>
          <a:p>
            <a:pPr>
              <a:spcBef>
                <a:spcPct val="50000"/>
              </a:spcBef>
              <a:defRPr/>
            </a:pPr>
            <a:endParaRPr lang="en-US" b="1" dirty="0">
              <a:solidFill>
                <a:srgbClr val="0000FF"/>
              </a:solidFill>
            </a:endParaRPr>
          </a:p>
          <a:p>
            <a:pPr>
              <a:spcBef>
                <a:spcPct val="50000"/>
              </a:spcBef>
              <a:defRPr/>
            </a:pPr>
            <a:endParaRPr lang="en-US" b="1" dirty="0">
              <a:solidFill>
                <a:srgbClr val="0000FF"/>
              </a:solidFill>
            </a:endParaRPr>
          </a:p>
        </p:txBody>
      </p:sp>
      <p:sp>
        <p:nvSpPr>
          <p:cNvPr id="9" name="TextBox 8"/>
          <p:cNvSpPr txBox="1"/>
          <p:nvPr/>
        </p:nvSpPr>
        <p:spPr>
          <a:xfrm>
            <a:off x="381000" y="5906869"/>
            <a:ext cx="5181600" cy="646331"/>
          </a:xfrm>
          <a:prstGeom prst="rect">
            <a:avLst/>
          </a:prstGeom>
          <a:noFill/>
          <a:ln>
            <a:solidFill>
              <a:srgbClr val="003300"/>
            </a:solidFill>
          </a:ln>
        </p:spPr>
        <p:txBody>
          <a:bodyPr wrap="square" rtlCol="0">
            <a:spAutoFit/>
          </a:bodyPr>
          <a:lstStyle/>
          <a:p>
            <a:r>
              <a:rPr lang="en-US" b="1" dirty="0" smtClean="0">
                <a:solidFill>
                  <a:srgbClr val="2A0015"/>
                </a:solidFill>
                <a:latin typeface="Calibri" pitchFamily="34" charset="0"/>
              </a:rPr>
              <a:t>Problems 15.46 to 15.47 P. 726, 15.49 to 15.53 P. 727</a:t>
            </a:r>
          </a:p>
          <a:p>
            <a:r>
              <a:rPr lang="en-US" b="1" dirty="0" smtClean="0">
                <a:solidFill>
                  <a:srgbClr val="2A0015"/>
                </a:solidFill>
                <a:latin typeface="Calibri" pitchFamily="34" charset="0"/>
              </a:rPr>
              <a:t>15.59-15.6 P. 728</a:t>
            </a:r>
            <a:endParaRPr lang="en-US" b="1" dirty="0">
              <a:solidFill>
                <a:srgbClr val="2A0015"/>
              </a:solidFill>
              <a:latin typeface="Calibri"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097181042"/>
              </p:ext>
            </p:extLst>
          </p:nvPr>
        </p:nvGraphicFramePr>
        <p:xfrm>
          <a:off x="6297611" y="3738563"/>
          <a:ext cx="2360613" cy="1138237"/>
        </p:xfrm>
        <a:graphic>
          <a:graphicData uri="http://schemas.openxmlformats.org/presentationml/2006/ole">
            <mc:AlternateContent xmlns:mc="http://schemas.openxmlformats.org/markup-compatibility/2006">
              <mc:Choice xmlns:v="urn:schemas-microsoft-com:vml" Requires="v">
                <p:oleObj spid="_x0000_s4384" name="CS ChemDraw Drawing" r:id="rId5" imgW="2360447" imgH="1137866" progId="ChemDraw.Document.6.0">
                  <p:embed/>
                </p:oleObj>
              </mc:Choice>
              <mc:Fallback>
                <p:oleObj name="CS ChemDraw Drawing" r:id="rId5" imgW="2360447" imgH="1137866" progId="ChemDraw.Document.6.0">
                  <p:embed/>
                  <p:pic>
                    <p:nvPicPr>
                      <p:cNvPr id="0" name=""/>
                      <p:cNvPicPr/>
                      <p:nvPr/>
                    </p:nvPicPr>
                    <p:blipFill>
                      <a:blip r:embed="rId6"/>
                      <a:stretch>
                        <a:fillRect/>
                      </a:stretch>
                    </p:blipFill>
                    <p:spPr>
                      <a:xfrm>
                        <a:off x="6297611" y="3738563"/>
                        <a:ext cx="2360613" cy="1138237"/>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993282701"/>
              </p:ext>
            </p:extLst>
          </p:nvPr>
        </p:nvGraphicFramePr>
        <p:xfrm>
          <a:off x="6297611" y="4994386"/>
          <a:ext cx="2360613" cy="1482781"/>
        </p:xfrm>
        <a:graphic>
          <a:graphicData uri="http://schemas.openxmlformats.org/presentationml/2006/ole">
            <mc:AlternateContent xmlns:mc="http://schemas.openxmlformats.org/markup-compatibility/2006">
              <mc:Choice xmlns:v="urn:schemas-microsoft-com:vml" Requires="v">
                <p:oleObj spid="_x0000_s4385" name="CS ChemDraw Drawing" r:id="rId7" imgW="2279526" imgH="1432128" progId="ChemDraw.Document.6.0">
                  <p:embed/>
                </p:oleObj>
              </mc:Choice>
              <mc:Fallback>
                <p:oleObj name="CS ChemDraw Drawing" r:id="rId7" imgW="2279526" imgH="1432128" progId="ChemDraw.Document.6.0">
                  <p:embed/>
                  <p:pic>
                    <p:nvPicPr>
                      <p:cNvPr id="0" name=""/>
                      <p:cNvPicPr/>
                      <p:nvPr/>
                    </p:nvPicPr>
                    <p:blipFill>
                      <a:blip r:embed="rId8"/>
                      <a:stretch>
                        <a:fillRect/>
                      </a:stretch>
                    </p:blipFill>
                    <p:spPr>
                      <a:xfrm>
                        <a:off x="6297611" y="4994386"/>
                        <a:ext cx="2360613" cy="1482781"/>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726820415"/>
              </p:ext>
            </p:extLst>
          </p:nvPr>
        </p:nvGraphicFramePr>
        <p:xfrm>
          <a:off x="6403537" y="2209800"/>
          <a:ext cx="2108200" cy="1371600"/>
        </p:xfrm>
        <a:graphic>
          <a:graphicData uri="http://schemas.openxmlformats.org/presentationml/2006/ole">
            <mc:AlternateContent xmlns:mc="http://schemas.openxmlformats.org/markup-compatibility/2006">
              <mc:Choice xmlns:v="urn:schemas-microsoft-com:vml" Requires="v">
                <p:oleObj spid="_x0000_s4386" name="CS ChemDraw Drawing" r:id="rId9" imgW="2107436" imgH="1371330" progId="ChemDraw.Document.6.0">
                  <p:embed/>
                </p:oleObj>
              </mc:Choice>
              <mc:Fallback>
                <p:oleObj name="CS ChemDraw Drawing" r:id="rId9" imgW="2107436" imgH="1371330" progId="ChemDraw.Document.6.0">
                  <p:embed/>
                  <p:pic>
                    <p:nvPicPr>
                      <p:cNvPr id="0" name=""/>
                      <p:cNvPicPr/>
                      <p:nvPr/>
                    </p:nvPicPr>
                    <p:blipFill>
                      <a:blip r:embed="rId10"/>
                      <a:stretch>
                        <a:fillRect/>
                      </a:stretch>
                    </p:blipFill>
                    <p:spPr>
                      <a:xfrm>
                        <a:off x="6403537" y="2209800"/>
                        <a:ext cx="2108200" cy="13716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4"/>
          <p:cNvSpPr txBox="1">
            <a:spLocks noChangeArrowheads="1"/>
          </p:cNvSpPr>
          <p:nvPr/>
        </p:nvSpPr>
        <p:spPr bwMode="auto">
          <a:xfrm>
            <a:off x="304800" y="533400"/>
            <a:ext cx="8534400" cy="3477875"/>
          </a:xfrm>
          <a:prstGeom prst="rect">
            <a:avLst/>
          </a:prstGeom>
          <a:noFill/>
          <a:ln w="9525">
            <a:noFill/>
            <a:miter lim="800000"/>
            <a:headEnd/>
            <a:tailEnd/>
          </a:ln>
        </p:spPr>
        <p:txBody>
          <a:bodyPr wrap="square">
            <a:spAutoFit/>
          </a:bodyPr>
          <a:lstStyle/>
          <a:p>
            <a:pPr algn="just"/>
            <a:r>
              <a:rPr lang="en-US" dirty="0">
                <a:solidFill>
                  <a:srgbClr val="0000CC"/>
                </a:solidFill>
              </a:rPr>
              <a:t>There are four main spectroscopic or related techniques:</a:t>
            </a:r>
          </a:p>
          <a:p>
            <a:pPr algn="just"/>
            <a:endParaRPr lang="en-US" sz="800" dirty="0">
              <a:solidFill>
                <a:schemeClr val="accent2"/>
              </a:solidFill>
            </a:endParaRPr>
          </a:p>
          <a:p>
            <a:pPr marL="285750" indent="-285750" algn="just">
              <a:buFont typeface="Wingdings" panose="05000000000000000000" pitchFamily="2" charset="2"/>
              <a:buChar char="q"/>
            </a:pPr>
            <a:r>
              <a:rPr lang="en-US" b="1" i="1" dirty="0">
                <a:solidFill>
                  <a:srgbClr val="006600"/>
                </a:solidFill>
              </a:rPr>
              <a:t>Ultraviolet (UV) spectroscopy uses electron transitions to determine bonding patterns.</a:t>
            </a:r>
          </a:p>
          <a:p>
            <a:pPr marL="171450" indent="-171450" algn="just">
              <a:buFont typeface="Wingdings" panose="05000000000000000000" pitchFamily="2" charset="2"/>
              <a:buChar char="q"/>
            </a:pPr>
            <a:endParaRPr lang="en-US" sz="800" b="1" dirty="0">
              <a:solidFill>
                <a:srgbClr val="006600"/>
              </a:solidFill>
            </a:endParaRPr>
          </a:p>
          <a:p>
            <a:pPr marL="285750" indent="-285750" algn="just">
              <a:buFont typeface="Wingdings" panose="05000000000000000000" pitchFamily="2" charset="2"/>
              <a:buChar char="q"/>
            </a:pPr>
            <a:r>
              <a:rPr lang="en-US" b="1" i="1" dirty="0">
                <a:solidFill>
                  <a:srgbClr val="006600"/>
                </a:solidFill>
              </a:rPr>
              <a:t>Infrared (IR) spectroscopy measures the bond vibration frequencies in a molecule and is used to determine the functional group.</a:t>
            </a:r>
          </a:p>
          <a:p>
            <a:pPr marL="171450" indent="-171450" algn="just">
              <a:buFont typeface="Wingdings" panose="05000000000000000000" pitchFamily="2" charset="2"/>
              <a:buChar char="q"/>
            </a:pPr>
            <a:endParaRPr lang="en-US" sz="800" b="1" i="1" dirty="0">
              <a:solidFill>
                <a:srgbClr val="006600"/>
              </a:solidFill>
            </a:endParaRPr>
          </a:p>
          <a:p>
            <a:pPr marL="285750" indent="-285750" algn="just">
              <a:buFont typeface="Wingdings" panose="05000000000000000000" pitchFamily="2" charset="2"/>
              <a:buChar char="q"/>
            </a:pPr>
            <a:r>
              <a:rPr lang="en-US" b="1" i="1" dirty="0">
                <a:solidFill>
                  <a:srgbClr val="006600"/>
                </a:solidFill>
              </a:rPr>
              <a:t>Mass spectrometry (MS) fragments the molecule and measures the masses.</a:t>
            </a:r>
          </a:p>
          <a:p>
            <a:pPr marL="171450" indent="-171450" algn="just">
              <a:buFont typeface="Wingdings" panose="05000000000000000000" pitchFamily="2" charset="2"/>
              <a:buChar char="q"/>
            </a:pPr>
            <a:endParaRPr lang="en-US" sz="800" b="1" i="1" dirty="0">
              <a:solidFill>
                <a:srgbClr val="006600"/>
              </a:solidFill>
            </a:endParaRPr>
          </a:p>
          <a:p>
            <a:pPr marL="285750" indent="-285750" algn="just">
              <a:buFont typeface="Wingdings" panose="05000000000000000000" pitchFamily="2" charset="2"/>
              <a:buChar char="q"/>
            </a:pPr>
            <a:r>
              <a:rPr lang="en-US" b="1" i="1" dirty="0">
                <a:solidFill>
                  <a:srgbClr val="006600"/>
                </a:solidFill>
              </a:rPr>
              <a:t>Nuclear magnetic resonance (NMR) spectroscopy detects signals from atoms (H, C, P, F etc…) and can be used to distinguish isomers.</a:t>
            </a:r>
            <a:r>
              <a:rPr lang="en-US" b="1" dirty="0">
                <a:solidFill>
                  <a:srgbClr val="006600"/>
                </a:solidFill>
              </a:rPr>
              <a:t> </a:t>
            </a:r>
          </a:p>
          <a:p>
            <a:pPr algn="just"/>
            <a:endParaRPr lang="en-US" sz="800" dirty="0">
              <a:solidFill>
                <a:srgbClr val="2E0000"/>
              </a:solidFill>
            </a:endParaRPr>
          </a:p>
          <a:p>
            <a:pPr algn="just"/>
            <a:r>
              <a:rPr lang="en-US" i="1" dirty="0">
                <a:solidFill>
                  <a:srgbClr val="2E0000"/>
                </a:solidFill>
              </a:rPr>
              <a:t>Absorption spectroscopy is the measurement of the amount of electromagnetic radiation absorbed by compound as a function of the wavelength or intensity.</a:t>
            </a:r>
          </a:p>
        </p:txBody>
      </p:sp>
      <p:sp>
        <p:nvSpPr>
          <p:cNvPr id="4101" name="Text Box 5"/>
          <p:cNvSpPr txBox="1">
            <a:spLocks noChangeArrowheads="1"/>
          </p:cNvSpPr>
          <p:nvPr/>
        </p:nvSpPr>
        <p:spPr bwMode="auto">
          <a:xfrm>
            <a:off x="304800" y="76200"/>
            <a:ext cx="8382000" cy="523220"/>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TYPES OF SPECTROSCOPY</a:t>
            </a:r>
          </a:p>
        </p:txBody>
      </p:sp>
      <p:pic>
        <p:nvPicPr>
          <p:cNvPr id="4" name="Picture 2"/>
          <p:cNvPicPr>
            <a:picLocks noChangeAspect="1" noChangeArrowheads="1"/>
          </p:cNvPicPr>
          <p:nvPr/>
        </p:nvPicPr>
        <p:blipFill>
          <a:blip r:embed="rId2"/>
          <a:srcRect/>
          <a:stretch>
            <a:fillRect/>
          </a:stretch>
        </p:blipFill>
        <p:spPr bwMode="auto">
          <a:xfrm>
            <a:off x="381000" y="4011274"/>
            <a:ext cx="8458200" cy="2770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5" descr="12_00-01UN"/>
          <p:cNvPicPr>
            <a:picLocks noChangeAspect="1" noChangeArrowheads="1"/>
          </p:cNvPicPr>
          <p:nvPr/>
        </p:nvPicPr>
        <p:blipFill rotWithShape="1">
          <a:blip r:embed="rId2" cstate="print"/>
          <a:srcRect b="7938"/>
          <a:stretch/>
        </p:blipFill>
        <p:spPr bwMode="auto">
          <a:xfrm>
            <a:off x="3124200" y="1023257"/>
            <a:ext cx="5715000" cy="2024743"/>
          </a:xfrm>
          <a:prstGeom prst="rect">
            <a:avLst/>
          </a:prstGeom>
          <a:noFill/>
          <a:ln w="9525">
            <a:noFill/>
            <a:miter lim="800000"/>
            <a:headEnd/>
            <a:tailEnd/>
          </a:ln>
        </p:spPr>
      </p:pic>
      <p:sp>
        <p:nvSpPr>
          <p:cNvPr id="54276" name="Text Box 4"/>
          <p:cNvSpPr txBox="1">
            <a:spLocks noChangeArrowheads="1"/>
          </p:cNvSpPr>
          <p:nvPr/>
        </p:nvSpPr>
        <p:spPr bwMode="auto">
          <a:xfrm>
            <a:off x="228600" y="152400"/>
            <a:ext cx="8686800" cy="6494085"/>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ELECTROMAGNETIC SPECTRUM</a:t>
            </a:r>
          </a:p>
          <a:p>
            <a:pPr>
              <a:defRPr/>
            </a:pPr>
            <a:endParaRPr lang="en-US" sz="1600" b="1" dirty="0">
              <a:solidFill>
                <a:srgbClr val="000099"/>
              </a:solidFill>
              <a:latin typeface="Tahoma" pitchFamily="34" charset="0"/>
            </a:endParaRPr>
          </a:p>
          <a:p>
            <a:pPr>
              <a:defRPr/>
            </a:pPr>
            <a:r>
              <a:rPr lang="en-US" sz="2000" b="1" dirty="0">
                <a:solidFill>
                  <a:srgbClr val="006600"/>
                </a:solidFill>
              </a:rPr>
              <a:t>Wavelength and Frequency</a:t>
            </a:r>
          </a:p>
          <a:p>
            <a:pPr>
              <a:defRPr/>
            </a:pPr>
            <a:endParaRPr lang="en-US" b="1" dirty="0">
              <a:solidFill>
                <a:srgbClr val="000099"/>
              </a:solidFill>
            </a:endParaRPr>
          </a:p>
          <a:p>
            <a:pPr>
              <a:defRPr/>
            </a:pPr>
            <a:endParaRPr lang="en-US" dirty="0">
              <a:solidFill>
                <a:srgbClr val="000099"/>
              </a:solidFill>
            </a:endParaRPr>
          </a:p>
          <a:p>
            <a:pPr>
              <a:defRPr/>
            </a:pPr>
            <a:endParaRPr lang="en-US" dirty="0">
              <a:solidFill>
                <a:srgbClr val="000099"/>
              </a:solidFill>
            </a:endParaRPr>
          </a:p>
          <a:p>
            <a:pPr>
              <a:defRPr/>
            </a:pPr>
            <a:endParaRPr lang="en-US" dirty="0">
              <a:solidFill>
                <a:srgbClr val="000099"/>
              </a:solidFill>
            </a:endParaRPr>
          </a:p>
          <a:p>
            <a:pPr>
              <a:defRPr/>
            </a:pPr>
            <a:endParaRPr lang="en-US" dirty="0">
              <a:solidFill>
                <a:srgbClr val="000099"/>
              </a:solidFill>
            </a:endParaRPr>
          </a:p>
          <a:p>
            <a:pPr>
              <a:defRPr/>
            </a:pPr>
            <a:endParaRPr lang="en-US" dirty="0">
              <a:solidFill>
                <a:srgbClr val="000099"/>
              </a:solidFill>
            </a:endParaRPr>
          </a:p>
          <a:p>
            <a:pPr>
              <a:defRPr/>
            </a:pPr>
            <a:endParaRPr lang="en-US" dirty="0">
              <a:solidFill>
                <a:srgbClr val="000099"/>
              </a:solidFill>
            </a:endParaRPr>
          </a:p>
          <a:p>
            <a:pPr>
              <a:defRPr/>
            </a:pPr>
            <a:endParaRPr lang="en-US" dirty="0">
              <a:solidFill>
                <a:srgbClr val="000099"/>
              </a:solidFill>
            </a:endParaRPr>
          </a:p>
          <a:p>
            <a:pPr algn="just">
              <a:defRPr/>
            </a:pPr>
            <a:r>
              <a:rPr lang="en-US" dirty="0">
                <a:solidFill>
                  <a:srgbClr val="000099"/>
                </a:solidFill>
              </a:rPr>
              <a:t>The frequency of a wave is the number of complete cycles that pass a fixed point in a second. </a:t>
            </a:r>
          </a:p>
          <a:p>
            <a:pPr algn="just">
              <a:defRPr/>
            </a:pPr>
            <a:r>
              <a:rPr lang="en-US" dirty="0">
                <a:solidFill>
                  <a:srgbClr val="000099"/>
                </a:solidFill>
              </a:rPr>
              <a:t>Wavelength is the distance between any two peaks (or any two troughs) of the wave.</a:t>
            </a:r>
          </a:p>
          <a:p>
            <a:pPr algn="just">
              <a:defRPr/>
            </a:pPr>
            <a:endParaRPr lang="en-US" i="1" dirty="0">
              <a:solidFill>
                <a:srgbClr val="000099"/>
              </a:solidFill>
            </a:endParaRPr>
          </a:p>
          <a:p>
            <a:pPr algn="just">
              <a:defRPr/>
            </a:pPr>
            <a:r>
              <a:rPr lang="en-US" b="1" i="1" dirty="0">
                <a:solidFill>
                  <a:srgbClr val="006600"/>
                </a:solidFill>
              </a:rPr>
              <a:t>Frequency and wavelength are inversely proportional</a:t>
            </a:r>
            <a:r>
              <a:rPr lang="en-US" b="1" dirty="0" smtClean="0">
                <a:solidFill>
                  <a:srgbClr val="006600"/>
                </a:solidFill>
              </a:rPr>
              <a:t>.</a:t>
            </a:r>
          </a:p>
          <a:p>
            <a:pPr algn="just">
              <a:defRPr/>
            </a:pPr>
            <a:endParaRPr lang="en-US" i="1" dirty="0">
              <a:solidFill>
                <a:srgbClr val="000099"/>
              </a:solidFill>
            </a:endParaRPr>
          </a:p>
          <a:p>
            <a:pPr>
              <a:defRPr/>
            </a:pPr>
            <a:r>
              <a:rPr lang="en-US" sz="4000" b="1" i="1" dirty="0">
                <a:solidFill>
                  <a:srgbClr val="003300"/>
                </a:solidFill>
              </a:rPr>
              <a:t>c</a:t>
            </a:r>
            <a:r>
              <a:rPr lang="en-US" sz="4000" b="1" dirty="0">
                <a:solidFill>
                  <a:srgbClr val="003300"/>
                </a:solidFill>
              </a:rPr>
              <a:t> = </a:t>
            </a:r>
            <a:r>
              <a:rPr lang="el-GR" sz="4000" b="1" i="1" dirty="0">
                <a:solidFill>
                  <a:srgbClr val="003300"/>
                </a:solidFill>
                <a:cs typeface="Tahoma" pitchFamily="34" charset="0"/>
              </a:rPr>
              <a:t>λ</a:t>
            </a:r>
            <a:r>
              <a:rPr lang="el-GR" sz="4000" b="1" i="1" dirty="0">
                <a:solidFill>
                  <a:srgbClr val="003300"/>
                </a:solidFill>
                <a:cs typeface="Times New Roman" pitchFamily="18" charset="0"/>
              </a:rPr>
              <a:t>ν</a:t>
            </a:r>
            <a:r>
              <a:rPr lang="en-US" dirty="0">
                <a:solidFill>
                  <a:srgbClr val="000099"/>
                </a:solidFill>
              </a:rPr>
              <a:t>, where </a:t>
            </a:r>
            <a:r>
              <a:rPr lang="en-US" i="1" dirty="0">
                <a:solidFill>
                  <a:srgbClr val="000099"/>
                </a:solidFill>
              </a:rPr>
              <a:t>c</a:t>
            </a:r>
            <a:r>
              <a:rPr lang="en-US" dirty="0">
                <a:solidFill>
                  <a:srgbClr val="000099"/>
                </a:solidFill>
              </a:rPr>
              <a:t> is the speed of </a:t>
            </a:r>
            <a:r>
              <a:rPr lang="en-US" dirty="0" smtClean="0">
                <a:solidFill>
                  <a:srgbClr val="000099"/>
                </a:solidFill>
              </a:rPr>
              <a:t>light</a:t>
            </a:r>
            <a:r>
              <a:rPr lang="en-US" sz="3600" dirty="0" smtClean="0">
                <a:solidFill>
                  <a:srgbClr val="800000"/>
                </a:solidFill>
              </a:rPr>
              <a:t>       </a:t>
            </a:r>
            <a:r>
              <a:rPr lang="en-US" sz="3600" b="1" dirty="0">
                <a:solidFill>
                  <a:srgbClr val="003300"/>
                </a:solidFill>
              </a:rPr>
              <a:t>c = 3 x 10</a:t>
            </a:r>
            <a:r>
              <a:rPr lang="en-US" sz="3600" b="1" baseline="30000" dirty="0">
                <a:solidFill>
                  <a:srgbClr val="003300"/>
                </a:solidFill>
              </a:rPr>
              <a:t>8</a:t>
            </a:r>
            <a:r>
              <a:rPr lang="en-US" sz="3600" b="1" dirty="0">
                <a:solidFill>
                  <a:srgbClr val="003300"/>
                </a:solidFill>
              </a:rPr>
              <a:t> </a:t>
            </a:r>
            <a:r>
              <a:rPr lang="en-US" sz="3600" b="1" dirty="0" smtClean="0">
                <a:solidFill>
                  <a:srgbClr val="003300"/>
                </a:solidFill>
              </a:rPr>
              <a:t>m/s</a:t>
            </a:r>
          </a:p>
          <a:p>
            <a:pPr>
              <a:defRPr/>
            </a:pPr>
            <a:endParaRPr lang="en-US" sz="1000" b="1" dirty="0">
              <a:solidFill>
                <a:srgbClr val="800000"/>
              </a:solidFill>
            </a:endParaRPr>
          </a:p>
          <a:p>
            <a:pPr>
              <a:defRPr/>
            </a:pPr>
            <a:r>
              <a:rPr lang="en-US" sz="4000" b="1" dirty="0">
                <a:solidFill>
                  <a:srgbClr val="003300"/>
                </a:solidFill>
              </a:rPr>
              <a:t>E</a:t>
            </a:r>
            <a:r>
              <a:rPr lang="en-US" sz="3600" b="1" dirty="0">
                <a:solidFill>
                  <a:srgbClr val="003300"/>
                </a:solidFill>
              </a:rPr>
              <a:t> </a:t>
            </a:r>
            <a:r>
              <a:rPr lang="en-US" b="1" baseline="-25000" dirty="0">
                <a:solidFill>
                  <a:srgbClr val="003300"/>
                </a:solidFill>
              </a:rPr>
              <a:t>(energy per photon) </a:t>
            </a:r>
            <a:r>
              <a:rPr lang="en-US" sz="4000" b="1" dirty="0">
                <a:solidFill>
                  <a:srgbClr val="003300"/>
                </a:solidFill>
              </a:rPr>
              <a:t>= </a:t>
            </a:r>
            <a:r>
              <a:rPr lang="en-US" sz="4000" b="1" i="1" dirty="0">
                <a:solidFill>
                  <a:srgbClr val="003300"/>
                </a:solidFill>
              </a:rPr>
              <a:t>h</a:t>
            </a:r>
            <a:r>
              <a:rPr lang="el-GR" sz="4000" b="1" i="1" dirty="0">
                <a:solidFill>
                  <a:srgbClr val="003300"/>
                </a:solidFill>
                <a:cs typeface="Times New Roman" pitchFamily="18" charset="0"/>
              </a:rPr>
              <a:t>ν</a:t>
            </a:r>
            <a:r>
              <a:rPr lang="en-US" sz="4000" b="1" i="1" dirty="0">
                <a:solidFill>
                  <a:srgbClr val="003300"/>
                </a:solidFill>
                <a:cs typeface="Times New Roman" pitchFamily="18" charset="0"/>
              </a:rPr>
              <a:t> = </a:t>
            </a:r>
            <a:r>
              <a:rPr lang="en-US" sz="4000" b="1" i="1" dirty="0" err="1">
                <a:solidFill>
                  <a:srgbClr val="003300"/>
                </a:solidFill>
                <a:cs typeface="Times New Roman" pitchFamily="18" charset="0"/>
              </a:rPr>
              <a:t>hc</a:t>
            </a:r>
            <a:r>
              <a:rPr lang="en-US" sz="4000" b="1" i="1" dirty="0">
                <a:solidFill>
                  <a:srgbClr val="003300"/>
                </a:solidFill>
                <a:cs typeface="Times New Roman" pitchFamily="18" charset="0"/>
              </a:rPr>
              <a:t>/</a:t>
            </a:r>
            <a:r>
              <a:rPr lang="el-GR" sz="4000" b="1" i="1" dirty="0" smtClean="0">
                <a:solidFill>
                  <a:srgbClr val="003300"/>
                </a:solidFill>
                <a:cs typeface="Times New Roman" pitchFamily="18" charset="0"/>
              </a:rPr>
              <a:t>λ</a:t>
            </a:r>
            <a:r>
              <a:rPr lang="en-US" sz="4000" b="1" i="1" dirty="0">
                <a:solidFill>
                  <a:srgbClr val="003300"/>
                </a:solidFill>
                <a:cs typeface="Times New Roman" pitchFamily="18" charset="0"/>
              </a:rPr>
              <a:t> </a:t>
            </a:r>
            <a:r>
              <a:rPr lang="en-US" sz="4000" b="1" i="1" dirty="0" smtClean="0">
                <a:solidFill>
                  <a:srgbClr val="003300"/>
                </a:solidFill>
                <a:cs typeface="Times New Roman" pitchFamily="18" charset="0"/>
              </a:rPr>
              <a:t>  </a:t>
            </a:r>
            <a:r>
              <a:rPr lang="en-US" sz="1600" dirty="0" smtClean="0">
                <a:solidFill>
                  <a:srgbClr val="2E0000"/>
                </a:solidFill>
              </a:rPr>
              <a:t>where </a:t>
            </a:r>
            <a:r>
              <a:rPr lang="en-US" sz="1600" i="1" dirty="0">
                <a:solidFill>
                  <a:srgbClr val="2E0000"/>
                </a:solidFill>
              </a:rPr>
              <a:t>h</a:t>
            </a:r>
            <a:r>
              <a:rPr lang="en-US" sz="1600" dirty="0">
                <a:solidFill>
                  <a:srgbClr val="2E0000"/>
                </a:solidFill>
              </a:rPr>
              <a:t> is Planck’s constant, 6.62 x 10</a:t>
            </a:r>
            <a:r>
              <a:rPr lang="en-US" sz="1600" baseline="30000" dirty="0">
                <a:solidFill>
                  <a:srgbClr val="2E0000"/>
                </a:solidFill>
              </a:rPr>
              <a:t>-37</a:t>
            </a:r>
            <a:r>
              <a:rPr lang="en-US" sz="1600" dirty="0">
                <a:solidFill>
                  <a:srgbClr val="2E0000"/>
                </a:solidFill>
              </a:rPr>
              <a:t> </a:t>
            </a:r>
            <a:r>
              <a:rPr lang="en-US" sz="1600" dirty="0" err="1">
                <a:solidFill>
                  <a:srgbClr val="2E0000"/>
                </a:solidFill>
              </a:rPr>
              <a:t>kJ•sec</a:t>
            </a:r>
            <a:r>
              <a:rPr lang="en-US" sz="1600" dirty="0">
                <a:solidFill>
                  <a:srgbClr val="2E0000"/>
                </a:solidFill>
              </a:rPr>
              <a: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ext Box 4"/>
          <p:cNvSpPr txBox="1">
            <a:spLocks noChangeArrowheads="1"/>
          </p:cNvSpPr>
          <p:nvPr/>
        </p:nvSpPr>
        <p:spPr bwMode="auto">
          <a:xfrm>
            <a:off x="304800" y="152400"/>
            <a:ext cx="8458200" cy="523220"/>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ELECTROMAGNETIC </a:t>
            </a:r>
            <a:r>
              <a:rPr lang="en-US" sz="2800" b="1" dirty="0" smtClean="0">
                <a:effectLst>
                  <a:outerShdw blurRad="38100" dist="38100" dir="2700000" algn="tl">
                    <a:srgbClr val="C0C0C0"/>
                  </a:outerShdw>
                </a:effectLst>
                <a:latin typeface="Arial Black" panose="020B0A04020102020204" pitchFamily="34" charset="0"/>
              </a:rPr>
              <a:t>SPECTRUM</a:t>
            </a:r>
            <a:endParaRPr lang="en-US" sz="2800" b="1" dirty="0">
              <a:effectLst>
                <a:outerShdw blurRad="38100" dist="38100" dir="2700000" algn="tl">
                  <a:srgbClr val="C0C0C0"/>
                </a:outerShdw>
              </a:effectLst>
              <a:latin typeface="Arial Black" panose="020B0A04020102020204" pitchFamily="34" charset="0"/>
            </a:endParaRPr>
          </a:p>
        </p:txBody>
      </p:sp>
      <p:pic>
        <p:nvPicPr>
          <p:cNvPr id="11267" name="Picture 6" descr="12_01"/>
          <p:cNvPicPr>
            <a:picLocks noChangeAspect="1" noChangeArrowheads="1"/>
          </p:cNvPicPr>
          <p:nvPr/>
        </p:nvPicPr>
        <p:blipFill rotWithShape="1">
          <a:blip r:embed="rId2" cstate="print"/>
          <a:srcRect b="6621"/>
          <a:stretch/>
        </p:blipFill>
        <p:spPr bwMode="auto">
          <a:xfrm>
            <a:off x="304800" y="3200400"/>
            <a:ext cx="8610600" cy="3505200"/>
          </a:xfrm>
          <a:prstGeom prst="rect">
            <a:avLst/>
          </a:prstGeom>
          <a:noFill/>
          <a:ln w="9525">
            <a:noFill/>
            <a:miter lim="800000"/>
            <a:headEnd/>
            <a:tailEnd/>
          </a:ln>
        </p:spPr>
      </p:pic>
      <p:pic>
        <p:nvPicPr>
          <p:cNvPr id="4" name="Picture 2"/>
          <p:cNvPicPr>
            <a:picLocks noChangeAspect="1" noChangeArrowheads="1"/>
          </p:cNvPicPr>
          <p:nvPr/>
        </p:nvPicPr>
        <p:blipFill>
          <a:blip r:embed="rId3"/>
          <a:stretch>
            <a:fillRect/>
          </a:stretch>
        </p:blipFill>
        <p:spPr bwMode="auto">
          <a:xfrm>
            <a:off x="304800" y="675620"/>
            <a:ext cx="8458200" cy="22746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Text Box 4"/>
          <p:cNvSpPr txBox="1">
            <a:spLocks noChangeArrowheads="1"/>
          </p:cNvSpPr>
          <p:nvPr/>
        </p:nvSpPr>
        <p:spPr bwMode="auto">
          <a:xfrm>
            <a:off x="228600" y="76200"/>
            <a:ext cx="8686800" cy="4062651"/>
          </a:xfrm>
          <a:prstGeom prst="rect">
            <a:avLst/>
          </a:prstGeom>
          <a:noFill/>
          <a:ln>
            <a:noFill/>
          </a:ln>
          <a:effectLst/>
          <a:extLst/>
        </p:spPr>
        <p:txBody>
          <a:bodyPr wrap="square">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INFRARED (IR) SPECTROSCOPY</a:t>
            </a:r>
          </a:p>
          <a:p>
            <a:pPr>
              <a:defRPr/>
            </a:pPr>
            <a:endParaRPr lang="en-US" sz="1600" dirty="0">
              <a:solidFill>
                <a:srgbClr val="0000CC"/>
              </a:solidFill>
              <a:latin typeface="Tahoma" pitchFamily="34" charset="0"/>
            </a:endParaRPr>
          </a:p>
          <a:p>
            <a:pPr algn="just">
              <a:defRPr/>
            </a:pPr>
            <a:r>
              <a:rPr lang="en-US" dirty="0">
                <a:solidFill>
                  <a:srgbClr val="0000CC"/>
                </a:solidFill>
              </a:rPr>
              <a:t>The infrared (from Latin, </a:t>
            </a:r>
            <a:r>
              <a:rPr lang="en-US" i="1" dirty="0">
                <a:solidFill>
                  <a:srgbClr val="0000CC"/>
                </a:solidFill>
              </a:rPr>
              <a:t>infra</a:t>
            </a:r>
            <a:r>
              <a:rPr lang="en-US" dirty="0">
                <a:solidFill>
                  <a:srgbClr val="0000CC"/>
                </a:solidFill>
              </a:rPr>
              <a:t> meaning below) region of the spectrum is just below red in the visible region of the spectrum and correspond to the wavelengths between 2.5-25 </a:t>
            </a:r>
            <a:r>
              <a:rPr lang="el-GR" dirty="0">
                <a:solidFill>
                  <a:srgbClr val="0000CC"/>
                </a:solidFill>
              </a:rPr>
              <a:t>μ</a:t>
            </a:r>
            <a:r>
              <a:rPr lang="en-US" dirty="0">
                <a:solidFill>
                  <a:srgbClr val="0000CC"/>
                </a:solidFill>
              </a:rPr>
              <a:t>m.</a:t>
            </a:r>
          </a:p>
          <a:p>
            <a:pPr algn="just">
              <a:defRPr/>
            </a:pPr>
            <a:endParaRPr lang="en-US" dirty="0">
              <a:solidFill>
                <a:schemeClr val="accent2"/>
              </a:solidFill>
            </a:endParaRPr>
          </a:p>
          <a:p>
            <a:pPr algn="just">
              <a:defRPr/>
            </a:pPr>
            <a:endParaRPr lang="en-US" dirty="0">
              <a:solidFill>
                <a:schemeClr val="accent2"/>
              </a:solidFill>
            </a:endParaRPr>
          </a:p>
          <a:p>
            <a:pPr algn="just">
              <a:defRPr/>
            </a:pPr>
            <a:r>
              <a:rPr lang="en-US" b="1" i="1" dirty="0">
                <a:solidFill>
                  <a:srgbClr val="2E0000"/>
                </a:solidFill>
              </a:rPr>
              <a:t>The position of an infrared band is specified by its wavelength (</a:t>
            </a:r>
            <a:r>
              <a:rPr lang="el-GR" b="1" i="1" dirty="0">
                <a:solidFill>
                  <a:srgbClr val="2E0000"/>
                </a:solidFill>
                <a:cs typeface="Tahoma" pitchFamily="34" charset="0"/>
              </a:rPr>
              <a:t>λ</a:t>
            </a:r>
            <a:r>
              <a:rPr lang="en-US" b="1" i="1" dirty="0">
                <a:solidFill>
                  <a:srgbClr val="2E0000"/>
                </a:solidFill>
                <a:cs typeface="Tahoma" pitchFamily="34" charset="0"/>
              </a:rPr>
              <a:t>), measured in microns (</a:t>
            </a:r>
            <a:r>
              <a:rPr lang="el-GR" b="1" i="1" dirty="0">
                <a:solidFill>
                  <a:srgbClr val="2E0000"/>
                </a:solidFill>
                <a:cs typeface="Tahoma" pitchFamily="34" charset="0"/>
              </a:rPr>
              <a:t>μ</a:t>
            </a:r>
            <a:r>
              <a:rPr lang="en-US" b="1" i="1" dirty="0">
                <a:solidFill>
                  <a:srgbClr val="2E0000"/>
                </a:solidFill>
                <a:cs typeface="Tahoma" pitchFamily="34" charset="0"/>
              </a:rPr>
              <a:t>m). However, </a:t>
            </a:r>
            <a:r>
              <a:rPr lang="en-US" b="1" i="1" dirty="0">
                <a:solidFill>
                  <a:srgbClr val="2E0000"/>
                </a:solidFill>
              </a:rPr>
              <a:t>a more common unit is the </a:t>
            </a:r>
            <a:r>
              <a:rPr lang="en-US" b="1" i="1" dirty="0" err="1">
                <a:solidFill>
                  <a:srgbClr val="2E0000"/>
                </a:solidFill>
              </a:rPr>
              <a:t>wavenumber</a:t>
            </a:r>
            <a:r>
              <a:rPr lang="en-US" b="1" i="1" dirty="0">
                <a:solidFill>
                  <a:srgbClr val="2E0000"/>
                </a:solidFill>
              </a:rPr>
              <a:t>, (cm</a:t>
            </a:r>
            <a:r>
              <a:rPr lang="en-US" b="1" i="1" baseline="30000" dirty="0">
                <a:solidFill>
                  <a:srgbClr val="2E0000"/>
                </a:solidFill>
              </a:rPr>
              <a:t>-1</a:t>
            </a:r>
            <a:r>
              <a:rPr lang="en-US" b="1" i="1" dirty="0">
                <a:solidFill>
                  <a:srgbClr val="2E0000"/>
                </a:solidFill>
              </a:rPr>
              <a:t>), the reciprocal of the wavelength in centimeters. </a:t>
            </a:r>
            <a:r>
              <a:rPr lang="en-US" b="1" i="1" dirty="0" err="1">
                <a:solidFill>
                  <a:srgbClr val="2E0000"/>
                </a:solidFill>
              </a:rPr>
              <a:t>Wavenumbers</a:t>
            </a:r>
            <a:r>
              <a:rPr lang="en-US" b="1" i="1" dirty="0">
                <a:solidFill>
                  <a:srgbClr val="2E0000"/>
                </a:solidFill>
              </a:rPr>
              <a:t> are proportional to frequency and energy.</a:t>
            </a:r>
          </a:p>
          <a:p>
            <a:pPr algn="just">
              <a:defRPr/>
            </a:pPr>
            <a:endParaRPr lang="en-US" i="1" dirty="0">
              <a:solidFill>
                <a:srgbClr val="660066"/>
              </a:solidFill>
            </a:endParaRPr>
          </a:p>
          <a:p>
            <a:pPr algn="just">
              <a:defRPr/>
            </a:pPr>
            <a:endParaRPr lang="en-US" i="1" dirty="0">
              <a:solidFill>
                <a:srgbClr val="660066"/>
              </a:solidFill>
            </a:endParaRPr>
          </a:p>
          <a:p>
            <a:pPr algn="just">
              <a:defRPr/>
            </a:pPr>
            <a:r>
              <a:rPr lang="en-US" dirty="0">
                <a:solidFill>
                  <a:srgbClr val="0000CC"/>
                </a:solidFill>
              </a:rPr>
              <a:t>Before discussing the characteristic of infrared absorptions, it’s helpful to understand some theory about the </a:t>
            </a:r>
            <a:r>
              <a:rPr lang="en-US" dirty="0" err="1">
                <a:solidFill>
                  <a:srgbClr val="0000CC"/>
                </a:solidFill>
              </a:rPr>
              <a:t>vibrational</a:t>
            </a:r>
            <a:r>
              <a:rPr lang="en-US" dirty="0">
                <a:solidFill>
                  <a:srgbClr val="0000CC"/>
                </a:solidFill>
              </a:rPr>
              <a:t> energies of molecules.</a:t>
            </a:r>
          </a:p>
          <a:p>
            <a:pPr>
              <a:defRPr/>
            </a:pPr>
            <a:endParaRPr lang="en-US" sz="1600" dirty="0">
              <a:solidFill>
                <a:srgbClr val="0000CC"/>
              </a:solidFill>
              <a:latin typeface="Tahoma" pitchFamily="34" charset="0"/>
            </a:endParaRPr>
          </a:p>
        </p:txBody>
      </p:sp>
      <p:pic>
        <p:nvPicPr>
          <p:cNvPr id="4" name="Picture 15"/>
          <p:cNvPicPr>
            <a:picLocks noChangeAspect="1" noChangeArrowheads="1"/>
          </p:cNvPicPr>
          <p:nvPr/>
        </p:nvPicPr>
        <p:blipFill>
          <a:blip r:embed="rId2">
            <a:clrChange>
              <a:clrFrom>
                <a:srgbClr val="FFFFFF"/>
              </a:clrFrom>
              <a:clrTo>
                <a:srgbClr val="FFFFFF">
                  <a:alpha val="0"/>
                </a:srgbClr>
              </a:clrTo>
            </a:clrChange>
          </a:blip>
          <a:stretch>
            <a:fillRect/>
          </a:stretch>
        </p:blipFill>
        <p:spPr bwMode="auto">
          <a:xfrm>
            <a:off x="381000" y="4089982"/>
            <a:ext cx="8382000" cy="25394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04800" y="152400"/>
            <a:ext cx="8610600" cy="1569660"/>
          </a:xfrm>
          <a:prstGeom prst="rect">
            <a:avLst/>
          </a:prstGeom>
          <a:noFill/>
          <a:ln>
            <a:noFill/>
          </a:ln>
          <a:effectLst/>
          <a:extLst/>
        </p:spPr>
        <p:txBody>
          <a:bodyPr>
            <a:spAutoFit/>
          </a:bodyPr>
          <a:lstStyle/>
          <a:p>
            <a:pPr algn="ctr">
              <a:spcBef>
                <a:spcPct val="50000"/>
              </a:spcBef>
              <a:defRPr/>
            </a:pPr>
            <a:r>
              <a:rPr lang="en-US" sz="2800" b="1" dirty="0">
                <a:effectLst>
                  <a:outerShdw blurRad="38100" dist="38100" dir="2700000" algn="tl">
                    <a:srgbClr val="C0C0C0"/>
                  </a:outerShdw>
                </a:effectLst>
                <a:latin typeface="Arial Black" panose="020B0A04020102020204" pitchFamily="34" charset="0"/>
              </a:rPr>
              <a:t>THE INFRARED (IR) SPECTROSCOPY</a:t>
            </a:r>
          </a:p>
          <a:p>
            <a:pPr>
              <a:defRPr/>
            </a:pPr>
            <a:endParaRPr lang="en-US" sz="1600" dirty="0">
              <a:solidFill>
                <a:srgbClr val="0000CC"/>
              </a:solidFill>
              <a:latin typeface="Tahoma" pitchFamily="34" charset="0"/>
            </a:endParaRPr>
          </a:p>
          <a:p>
            <a:r>
              <a:rPr lang="en-US" dirty="0">
                <a:solidFill>
                  <a:srgbClr val="0000CC"/>
                </a:solidFill>
              </a:rPr>
              <a:t>The </a:t>
            </a:r>
            <a:r>
              <a:rPr lang="en-US" b="1" dirty="0">
                <a:solidFill>
                  <a:srgbClr val="006600"/>
                </a:solidFill>
              </a:rPr>
              <a:t>wavenumber</a:t>
            </a:r>
            <a:r>
              <a:rPr lang="en-US" b="1" dirty="0">
                <a:solidFill>
                  <a:srgbClr val="0000CC"/>
                </a:solidFill>
              </a:rPr>
              <a:t> </a:t>
            </a:r>
            <a:r>
              <a:rPr lang="en-US" dirty="0">
                <a:solidFill>
                  <a:srgbClr val="0000CC"/>
                </a:solidFill>
              </a:rPr>
              <a:t>for a stretching vibration depends on the bond strength and the mass of the atoms bonded </a:t>
            </a:r>
            <a:r>
              <a:rPr lang="en-US" dirty="0" smtClean="0">
                <a:solidFill>
                  <a:srgbClr val="0000CC"/>
                </a:solidFill>
              </a:rPr>
              <a:t>together.</a:t>
            </a:r>
            <a:endParaRPr lang="en-US" dirty="0">
              <a:solidFill>
                <a:srgbClr val="0000CC"/>
              </a:solidFill>
            </a:endParaRPr>
          </a:p>
          <a:p>
            <a:pPr>
              <a:defRPr/>
            </a:pPr>
            <a:endParaRPr lang="en-US" sz="1600" dirty="0">
              <a:solidFill>
                <a:srgbClr val="0000CC"/>
              </a:solidFill>
              <a:latin typeface="Tahoma" pitchFamily="34" charset="0"/>
            </a:endParaRPr>
          </a:p>
        </p:txBody>
      </p:sp>
      <p:pic>
        <p:nvPicPr>
          <p:cNvPr id="5" name="Picture 2"/>
          <p:cNvPicPr>
            <a:picLocks noChangeAspect="1" noChangeArrowheads="1"/>
          </p:cNvPicPr>
          <p:nvPr/>
        </p:nvPicPr>
        <p:blipFill>
          <a:blip r:embed="rId2"/>
          <a:stretch>
            <a:fillRect/>
          </a:stretch>
        </p:blipFill>
        <p:spPr bwMode="auto">
          <a:xfrm>
            <a:off x="755325" y="1447800"/>
            <a:ext cx="7633351" cy="2573530"/>
          </a:xfrm>
          <a:prstGeom prst="rect">
            <a:avLst/>
          </a:prstGeom>
          <a:noFill/>
          <a:ln w="9525">
            <a:noFill/>
            <a:miter lim="800000"/>
            <a:headEnd/>
            <a:tailEnd/>
          </a:ln>
        </p:spPr>
      </p:pic>
      <p:pic>
        <p:nvPicPr>
          <p:cNvPr id="6" name="Picture 7" descr="12_T01Rev2"/>
          <p:cNvPicPr>
            <a:picLocks noChangeAspect="1" noChangeArrowheads="1"/>
          </p:cNvPicPr>
          <p:nvPr/>
        </p:nvPicPr>
        <p:blipFill>
          <a:blip r:embed="rId3" cstate="print"/>
          <a:srcRect/>
          <a:stretch>
            <a:fillRect/>
          </a:stretch>
        </p:blipFill>
        <p:spPr bwMode="auto">
          <a:xfrm>
            <a:off x="381000" y="4267200"/>
            <a:ext cx="8458200" cy="2438400"/>
          </a:xfrm>
          <a:prstGeom prst="rect">
            <a:avLst/>
          </a:prstGeom>
          <a:noFill/>
          <a:ln w="9525">
            <a:noFill/>
            <a:miter lim="800000"/>
            <a:headEnd/>
            <a:tailEnd/>
          </a:ln>
        </p:spPr>
      </p:pic>
    </p:spTree>
    <p:extLst>
      <p:ext uri="{BB962C8B-B14F-4D97-AF65-F5344CB8AC3E}">
        <p14:creationId xmlns:p14="http://schemas.microsoft.com/office/powerpoint/2010/main" val="26475687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674</TotalTime>
  <Words>2293</Words>
  <Application>Microsoft Office PowerPoint</Application>
  <PresentationFormat>On-screen Show (4:3)</PresentationFormat>
  <Paragraphs>417</Paragraphs>
  <Slides>42</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2" baseType="lpstr">
      <vt:lpstr>Arial</vt:lpstr>
      <vt:lpstr>Arial Black</vt:lpstr>
      <vt:lpstr>Arial Unicode MS</vt:lpstr>
      <vt:lpstr>Calibri</vt:lpstr>
      <vt:lpstr>Symbol</vt:lpstr>
      <vt:lpstr>Tahoma</vt:lpstr>
      <vt:lpstr>Times New Roman</vt:lpstr>
      <vt:lpstr>Wingdings</vt:lpstr>
      <vt:lpstr>Office Theme</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Southeastern Louisiana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Jean Fotie</cp:lastModifiedBy>
  <cp:revision>143</cp:revision>
  <dcterms:created xsi:type="dcterms:W3CDTF">2012-08-07T18:47:19Z</dcterms:created>
  <dcterms:modified xsi:type="dcterms:W3CDTF">2018-01-05T23:38:09Z</dcterms:modified>
</cp:coreProperties>
</file>